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746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66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4.png>
</file>

<file path=ppt/media/image5.sv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0283"/>
            <a:ext cx="5181600" cy="9800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4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7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57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9600" y="183092"/>
            <a:ext cx="13716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83092"/>
            <a:ext cx="40132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68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2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542" y="2937934"/>
            <a:ext cx="5181600" cy="908050"/>
          </a:xfrm>
        </p:spPr>
        <p:txBody>
          <a:bodyPr anchor="t"/>
          <a:lstStyle>
            <a:lvl1pPr algn="l">
              <a:defRPr sz="266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542" y="1937809"/>
            <a:ext cx="5181600" cy="1000125"/>
          </a:xfrm>
        </p:spPr>
        <p:txBody>
          <a:bodyPr anchor="b"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6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454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449917"/>
            <a:ext cx="2693459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6684" y="1023409"/>
            <a:ext cx="269451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6684" y="1449917"/>
            <a:ext cx="2694517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439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93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35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82033"/>
            <a:ext cx="2005542" cy="774700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3367" y="182034"/>
            <a:ext cx="3407833" cy="3902075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956734"/>
            <a:ext cx="2005542" cy="31273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871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859" y="3200400"/>
            <a:ext cx="3657600" cy="377825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859" y="408517"/>
            <a:ext cx="3657600" cy="2743200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859" y="3578225"/>
            <a:ext cx="3657600" cy="5365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5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sv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BB5F1F6A-74C9-E018-B5A1-6853DA7692FE}"/>
              </a:ext>
            </a:extLst>
          </p:cNvPr>
          <p:cNvGrpSpPr/>
          <p:nvPr userDrawn="1"/>
        </p:nvGrpSpPr>
        <p:grpSpPr>
          <a:xfrm>
            <a:off x="3495657" y="181193"/>
            <a:ext cx="5200687" cy="681153"/>
            <a:chOff x="0" y="0"/>
            <a:chExt cx="10401373" cy="2245083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3AE10CAA-A34B-7627-2B82-7770563D0031}"/>
                </a:ext>
              </a:extLst>
            </p:cNvPr>
            <p:cNvSpPr/>
            <p:nvPr/>
          </p:nvSpPr>
          <p:spPr>
            <a:xfrm>
              <a:off x="0" y="379389"/>
              <a:ext cx="3895248" cy="1204473"/>
            </a:xfrm>
            <a:custGeom>
              <a:avLst/>
              <a:gdLst/>
              <a:ahLst/>
              <a:cxnLst/>
              <a:rect l="l" t="t" r="r" b="b"/>
              <a:pathLst>
                <a:path w="3895248" h="1204473">
                  <a:moveTo>
                    <a:pt x="0" y="0"/>
                  </a:moveTo>
                  <a:lnTo>
                    <a:pt x="3895248" y="0"/>
                  </a:lnTo>
                  <a:lnTo>
                    <a:pt x="3895248" y="1204474"/>
                  </a:lnTo>
                  <a:lnTo>
                    <a:pt x="0" y="12044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 t="-75370" r="-1364" b="-56415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A27CD3A-C65A-428C-69CC-1B55F6E5B43B}"/>
                </a:ext>
              </a:extLst>
            </p:cNvPr>
            <p:cNvSpPr/>
            <p:nvPr/>
          </p:nvSpPr>
          <p:spPr>
            <a:xfrm>
              <a:off x="4253623" y="0"/>
              <a:ext cx="2245083" cy="2245083"/>
            </a:xfrm>
            <a:custGeom>
              <a:avLst/>
              <a:gdLst/>
              <a:ahLst/>
              <a:cxnLst/>
              <a:rect l="l" t="t" r="r" b="b"/>
              <a:pathLst>
                <a:path w="2245083" h="2245083">
                  <a:moveTo>
                    <a:pt x="0" y="0"/>
                  </a:moveTo>
                  <a:lnTo>
                    <a:pt x="2245083" y="0"/>
                  </a:lnTo>
                  <a:lnTo>
                    <a:pt x="2245083" y="2245083"/>
                  </a:lnTo>
                  <a:lnTo>
                    <a:pt x="0" y="22450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C15FF25-A365-2569-E2C9-5C5A2B2CCF73}"/>
                </a:ext>
              </a:extLst>
            </p:cNvPr>
            <p:cNvSpPr/>
            <p:nvPr/>
          </p:nvSpPr>
          <p:spPr>
            <a:xfrm>
              <a:off x="6863968" y="8925"/>
              <a:ext cx="3537405" cy="1574938"/>
            </a:xfrm>
            <a:custGeom>
              <a:avLst/>
              <a:gdLst/>
              <a:ahLst/>
              <a:cxnLst/>
              <a:rect l="l" t="t" r="r" b="b"/>
              <a:pathLst>
                <a:path w="3537405" h="1574938">
                  <a:moveTo>
                    <a:pt x="0" y="0"/>
                  </a:moveTo>
                  <a:lnTo>
                    <a:pt x="3537405" y="0"/>
                  </a:lnTo>
                  <a:lnTo>
                    <a:pt x="3537405" y="1574938"/>
                  </a:lnTo>
                  <a:lnTo>
                    <a:pt x="0" y="15749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/>
              <a:stretch>
                <a:fillRect t="-14457" b="-3379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sp>
        <p:nvSpPr>
          <p:cNvPr id="15" name="Freeform 7">
            <a:extLst>
              <a:ext uri="{FF2B5EF4-FFF2-40B4-BE49-F238E27FC236}">
                <a16:creationId xmlns:a16="http://schemas.microsoft.com/office/drawing/2014/main" id="{FB244215-A734-C2DA-6FE4-F1CC07387275}"/>
              </a:ext>
            </a:extLst>
          </p:cNvPr>
          <p:cNvSpPr/>
          <p:nvPr userDrawn="1"/>
        </p:nvSpPr>
        <p:spPr>
          <a:xfrm rot="-5400000">
            <a:off x="9918682" y="6350"/>
            <a:ext cx="2266968" cy="2266968"/>
          </a:xfrm>
          <a:custGeom>
            <a:avLst/>
            <a:gdLst/>
            <a:ahLst/>
            <a:cxnLst/>
            <a:rect l="l" t="t" r="r" b="b"/>
            <a:pathLst>
              <a:path w="3400452" h="3400452">
                <a:moveTo>
                  <a:pt x="0" y="0"/>
                </a:moveTo>
                <a:lnTo>
                  <a:pt x="3400452" y="0"/>
                </a:lnTo>
                <a:lnTo>
                  <a:pt x="3400452" y="3400452"/>
                </a:lnTo>
                <a:lnTo>
                  <a:pt x="0" y="3400452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8" name="Freeform 10">
            <a:extLst>
              <a:ext uri="{FF2B5EF4-FFF2-40B4-BE49-F238E27FC236}">
                <a16:creationId xmlns:a16="http://schemas.microsoft.com/office/drawing/2014/main" id="{DC01D0B6-4E19-E653-F912-0EB18371F917}"/>
              </a:ext>
            </a:extLst>
          </p:cNvPr>
          <p:cNvSpPr/>
          <p:nvPr userDrawn="1"/>
        </p:nvSpPr>
        <p:spPr>
          <a:xfrm rot="-5400000" flipH="1" flipV="1">
            <a:off x="-2804076" y="2810426"/>
            <a:ext cx="6858000" cy="1249849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17EE85A7-8134-7B57-B893-2F5F0B5224E3}"/>
              </a:ext>
            </a:extLst>
          </p:cNvPr>
          <p:cNvSpPr/>
          <p:nvPr userDrawn="1"/>
        </p:nvSpPr>
        <p:spPr>
          <a:xfrm rot="-5400000" flipH="1" flipV="1">
            <a:off x="-2804076" y="2804076"/>
            <a:ext cx="6858000" cy="1249849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0" name="Freeform 12">
            <a:extLst>
              <a:ext uri="{FF2B5EF4-FFF2-40B4-BE49-F238E27FC236}">
                <a16:creationId xmlns:a16="http://schemas.microsoft.com/office/drawing/2014/main" id="{7CCD967B-8671-E8B4-7AC9-2D5B1AB18076}"/>
              </a:ext>
            </a:extLst>
          </p:cNvPr>
          <p:cNvSpPr/>
          <p:nvPr userDrawn="1"/>
        </p:nvSpPr>
        <p:spPr>
          <a:xfrm rot="-5400000" flipH="1" flipV="1">
            <a:off x="-2804076" y="2804076"/>
            <a:ext cx="6858000" cy="1249849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1" name="Freeform 13">
            <a:extLst>
              <a:ext uri="{FF2B5EF4-FFF2-40B4-BE49-F238E27FC236}">
                <a16:creationId xmlns:a16="http://schemas.microsoft.com/office/drawing/2014/main" id="{C0D846BD-29E6-47BD-F81D-8024827B46F7}"/>
              </a:ext>
            </a:extLst>
          </p:cNvPr>
          <p:cNvSpPr/>
          <p:nvPr userDrawn="1"/>
        </p:nvSpPr>
        <p:spPr>
          <a:xfrm rot="5400000" flipH="1" flipV="1">
            <a:off x="8113495" y="2878216"/>
            <a:ext cx="6858000" cy="1249849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22" name="Freeform 14">
            <a:extLst>
              <a:ext uri="{FF2B5EF4-FFF2-40B4-BE49-F238E27FC236}">
                <a16:creationId xmlns:a16="http://schemas.microsoft.com/office/drawing/2014/main" id="{7EAC10C8-CDF7-5CF8-EB39-17CA8C80A4F8}"/>
              </a:ext>
            </a:extLst>
          </p:cNvPr>
          <p:cNvSpPr/>
          <p:nvPr userDrawn="1"/>
        </p:nvSpPr>
        <p:spPr>
          <a:xfrm rot="5400000" flipH="1" flipV="1">
            <a:off x="8181407" y="2878216"/>
            <a:ext cx="6858000" cy="1249849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4" name="Freeform 16">
            <a:extLst>
              <a:ext uri="{FF2B5EF4-FFF2-40B4-BE49-F238E27FC236}">
                <a16:creationId xmlns:a16="http://schemas.microsoft.com/office/drawing/2014/main" id="{0FACF40D-8F3D-81A7-7022-F5613E61FCA0}"/>
              </a:ext>
            </a:extLst>
          </p:cNvPr>
          <p:cNvSpPr/>
          <p:nvPr userDrawn="1"/>
        </p:nvSpPr>
        <p:spPr>
          <a:xfrm flipH="1" flipV="1">
            <a:off x="45060" y="9265"/>
            <a:ext cx="6858000" cy="1249849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5" name="Freeform 17">
            <a:extLst>
              <a:ext uri="{FF2B5EF4-FFF2-40B4-BE49-F238E27FC236}">
                <a16:creationId xmlns:a16="http://schemas.microsoft.com/office/drawing/2014/main" id="{90D8CE39-0105-0B5A-4709-153BE58B8784}"/>
              </a:ext>
            </a:extLst>
          </p:cNvPr>
          <p:cNvSpPr/>
          <p:nvPr userDrawn="1"/>
        </p:nvSpPr>
        <p:spPr>
          <a:xfrm flipH="1" flipV="1">
            <a:off x="24581" y="-14104"/>
            <a:ext cx="6858000" cy="1249849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26" name="Freeform 18">
            <a:extLst>
              <a:ext uri="{FF2B5EF4-FFF2-40B4-BE49-F238E27FC236}">
                <a16:creationId xmlns:a16="http://schemas.microsoft.com/office/drawing/2014/main" id="{28DB9C71-9544-8CCD-EFFB-81A6BAD4B836}"/>
              </a:ext>
            </a:extLst>
          </p:cNvPr>
          <p:cNvSpPr/>
          <p:nvPr userDrawn="1"/>
        </p:nvSpPr>
        <p:spPr>
          <a:xfrm flipH="1" flipV="1">
            <a:off x="6913850" y="6350"/>
            <a:ext cx="5334000" cy="1249849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7" name="Freeform 19">
            <a:extLst>
              <a:ext uri="{FF2B5EF4-FFF2-40B4-BE49-F238E27FC236}">
                <a16:creationId xmlns:a16="http://schemas.microsoft.com/office/drawing/2014/main" id="{0263EEDA-EBC9-2F0C-EEDC-D1FFDE76CF6E}"/>
              </a:ext>
            </a:extLst>
          </p:cNvPr>
          <p:cNvSpPr/>
          <p:nvPr userDrawn="1"/>
        </p:nvSpPr>
        <p:spPr>
          <a:xfrm flipH="1" flipV="1">
            <a:off x="6882581" y="0"/>
            <a:ext cx="5334000" cy="1249849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28" name="Freeform 20">
            <a:extLst>
              <a:ext uri="{FF2B5EF4-FFF2-40B4-BE49-F238E27FC236}">
                <a16:creationId xmlns:a16="http://schemas.microsoft.com/office/drawing/2014/main" id="{AD3BADBC-2AFF-1257-4F84-8122B389003A}"/>
              </a:ext>
            </a:extLst>
          </p:cNvPr>
          <p:cNvSpPr/>
          <p:nvPr userDrawn="1"/>
        </p:nvSpPr>
        <p:spPr>
          <a:xfrm rot="-10800000" flipH="1" flipV="1">
            <a:off x="0" y="5614502"/>
            <a:ext cx="6858000" cy="1249849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9" name="Freeform 21">
            <a:extLst>
              <a:ext uri="{FF2B5EF4-FFF2-40B4-BE49-F238E27FC236}">
                <a16:creationId xmlns:a16="http://schemas.microsoft.com/office/drawing/2014/main" id="{00206086-DC5B-F357-3A2F-0D08F18D9668}"/>
              </a:ext>
            </a:extLst>
          </p:cNvPr>
          <p:cNvSpPr/>
          <p:nvPr userDrawn="1"/>
        </p:nvSpPr>
        <p:spPr>
          <a:xfrm rot="-10800000" flipH="1" flipV="1">
            <a:off x="0" y="5614502"/>
            <a:ext cx="6858000" cy="1249849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1" name="Freeform 23">
            <a:extLst>
              <a:ext uri="{FF2B5EF4-FFF2-40B4-BE49-F238E27FC236}">
                <a16:creationId xmlns:a16="http://schemas.microsoft.com/office/drawing/2014/main" id="{E26207A6-0BDA-8A72-40EC-0F103054E14F}"/>
              </a:ext>
            </a:extLst>
          </p:cNvPr>
          <p:cNvSpPr/>
          <p:nvPr userDrawn="1"/>
        </p:nvSpPr>
        <p:spPr>
          <a:xfrm rot="-10800000" flipH="1" flipV="1">
            <a:off x="6858000" y="5601802"/>
            <a:ext cx="5334000" cy="1249849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8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2" name="Freeform 24">
            <a:extLst>
              <a:ext uri="{FF2B5EF4-FFF2-40B4-BE49-F238E27FC236}">
                <a16:creationId xmlns:a16="http://schemas.microsoft.com/office/drawing/2014/main" id="{A1270D30-4CE4-2461-AF8F-A0F8D00696AE}"/>
              </a:ext>
            </a:extLst>
          </p:cNvPr>
          <p:cNvSpPr/>
          <p:nvPr userDrawn="1"/>
        </p:nvSpPr>
        <p:spPr>
          <a:xfrm rot="5400000">
            <a:off x="0" y="4597382"/>
            <a:ext cx="2266968" cy="2266968"/>
          </a:xfrm>
          <a:custGeom>
            <a:avLst/>
            <a:gdLst/>
            <a:ahLst/>
            <a:cxnLst/>
            <a:rect l="l" t="t" r="r" b="b"/>
            <a:pathLst>
              <a:path w="3400452" h="3400452">
                <a:moveTo>
                  <a:pt x="0" y="0"/>
                </a:moveTo>
                <a:lnTo>
                  <a:pt x="3400452" y="0"/>
                </a:lnTo>
                <a:lnTo>
                  <a:pt x="3400452" y="3400452"/>
                </a:lnTo>
                <a:lnTo>
                  <a:pt x="0" y="3400452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972177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09630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60963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325" indent="-190510" algn="l" defTabSz="609630" rtl="0" eaLnBrk="1" latinLnBrk="0" hangingPunct="1">
        <a:spcBef>
          <a:spcPct val="20000"/>
        </a:spcBef>
        <a:buFont typeface="Arial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spcBef>
          <a:spcPct val="20000"/>
        </a:spcBef>
        <a:buFont typeface="Arial" pitchFamily="34" charset="0"/>
        <a:buChar char="–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spcBef>
          <a:spcPct val="20000"/>
        </a:spcBef>
        <a:buFont typeface="Arial" pitchFamily="34" charset="0"/>
        <a:buChar char="»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jp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16/j.jval.2016.02.020" TargetMode="External"/><Relationship Id="rId3" Type="http://schemas.openxmlformats.org/officeDocument/2006/relationships/hyperlink" Target="https://doi.org/10.1186/s12962-024-00552-1" TargetMode="External"/><Relationship Id="rId7" Type="http://schemas.openxmlformats.org/officeDocument/2006/relationships/hyperlink" Target="https://doi.org/10.1136/bmj.320.7243.1197" TargetMode="External"/><Relationship Id="rId2" Type="http://schemas.openxmlformats.org/officeDocument/2006/relationships/hyperlink" Target="https://doi.org/10.3389/fpubh.2021.72292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16/j.jval.2019.03.021" TargetMode="External"/><Relationship Id="rId5" Type="http://schemas.openxmlformats.org/officeDocument/2006/relationships/hyperlink" Target="https://doi.org/10.1142/9789813272378_0002" TargetMode="External"/><Relationship Id="rId4" Type="http://schemas.openxmlformats.org/officeDocument/2006/relationships/hyperlink" Target="https://doi.org/10.1080/20016689" TargetMode="External"/><Relationship Id="rId9" Type="http://schemas.openxmlformats.org/officeDocument/2006/relationships/hyperlink" Target="https://doi.org/10.3390/ijerph20054637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ubh.2021.722927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>
            <a:extLst>
              <a:ext uri="{FF2B5EF4-FFF2-40B4-BE49-F238E27FC236}">
                <a16:creationId xmlns:a16="http://schemas.microsoft.com/office/drawing/2014/main" id="{B29B0311-878F-C202-DF25-15027D6A80C3}"/>
              </a:ext>
            </a:extLst>
          </p:cNvPr>
          <p:cNvSpPr txBox="1"/>
          <p:nvPr/>
        </p:nvSpPr>
        <p:spPr>
          <a:xfrm>
            <a:off x="914305" y="3705675"/>
            <a:ext cx="6457149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17"/>
              </a:lnSpc>
            </a:pPr>
            <a:r>
              <a:rPr lang="en-US" sz="2400" b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Patricia Nyokabi</a:t>
            </a:r>
          </a:p>
          <a:p>
            <a:pPr>
              <a:lnSpc>
                <a:spcPts val="2517"/>
              </a:lnSpc>
            </a:pPr>
            <a:r>
              <a:rPr lang="en-US" sz="2400" b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UON- CEMA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EF1DEBC1-B9C8-AE0E-80DF-74113ABC625F}"/>
              </a:ext>
            </a:extLst>
          </p:cNvPr>
          <p:cNvSpPr txBox="1"/>
          <p:nvPr/>
        </p:nvSpPr>
        <p:spPr>
          <a:xfrm>
            <a:off x="914305" y="1924697"/>
            <a:ext cx="14272113" cy="701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25"/>
              </a:lnSpc>
            </a:pPr>
            <a:r>
              <a:rPr lang="en-US" sz="3600" b="1" dirty="0">
                <a:solidFill>
                  <a:srgbClr val="1D9BF0"/>
                </a:solidFill>
                <a:latin typeface="Montserrat Bold"/>
              </a:rPr>
              <a:t>HEALTH ECONOMICS</a:t>
            </a:r>
            <a:endParaRPr lang="en-US" sz="3600" b="1" dirty="0">
              <a:solidFill>
                <a:srgbClr val="1D9BF0"/>
              </a:solidFill>
              <a:latin typeface="Montserrat Bold"/>
              <a:sym typeface="Montserrat Italics"/>
            </a:endParaRPr>
          </a:p>
        </p:txBody>
      </p:sp>
      <p:sp>
        <p:nvSpPr>
          <p:cNvPr id="7" name="TextBox 26">
            <a:extLst>
              <a:ext uri="{FF2B5EF4-FFF2-40B4-BE49-F238E27FC236}">
                <a16:creationId xmlns:a16="http://schemas.microsoft.com/office/drawing/2014/main" id="{BBA286F5-7207-D707-2823-258533A83D13}"/>
              </a:ext>
            </a:extLst>
          </p:cNvPr>
          <p:cNvSpPr txBox="1"/>
          <p:nvPr/>
        </p:nvSpPr>
        <p:spPr>
          <a:xfrm>
            <a:off x="914305" y="2895183"/>
            <a:ext cx="12743826" cy="4218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2800" b="1" dirty="0">
                <a:solidFill>
                  <a:srgbClr val="F4743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OVERVIEW OF ECONOMIC EVALUTIONS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62076" y="5486400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96795" y="5752465"/>
            <a:ext cx="118872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25" dirty="0">
                <a:solidFill>
                  <a:prstClr val="black"/>
                </a:solidFill>
                <a:latin typeface="Trebuchet MS"/>
                <a:cs typeface="Trebuchet MS"/>
              </a:rPr>
              <a:t>Benefit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362076" y="4295775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93060" y="4561204"/>
            <a:ext cx="99949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40" dirty="0">
                <a:solidFill>
                  <a:prstClr val="black"/>
                </a:solidFill>
                <a:latin typeface="Trebuchet MS"/>
                <a:cs typeface="Trebuchet MS"/>
              </a:rPr>
              <a:t>Utility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15" dirty="0"/>
              <a:t>Types</a:t>
            </a:r>
            <a:r>
              <a:rPr spc="-500" dirty="0"/>
              <a:t> </a:t>
            </a:r>
            <a:r>
              <a:rPr spc="-254" dirty="0"/>
              <a:t>of</a:t>
            </a:r>
            <a:r>
              <a:rPr spc="-440" dirty="0"/>
              <a:t> </a:t>
            </a:r>
            <a:r>
              <a:rPr spc="-155" dirty="0"/>
              <a:t>economic</a:t>
            </a:r>
            <a:r>
              <a:rPr spc="-465" dirty="0"/>
              <a:t> </a:t>
            </a:r>
            <a:r>
              <a:rPr spc="-160" dirty="0"/>
              <a:t>evaluations</a:t>
            </a:r>
          </a:p>
        </p:txBody>
      </p:sp>
      <p:sp>
        <p:nvSpPr>
          <p:cNvPr id="7" name="object 7"/>
          <p:cNvSpPr/>
          <p:nvPr/>
        </p:nvSpPr>
        <p:spPr>
          <a:xfrm>
            <a:off x="1362076" y="1828800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24786" y="2090419"/>
            <a:ext cx="211455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10" dirty="0">
                <a:solidFill>
                  <a:prstClr val="black"/>
                </a:solidFill>
                <a:latin typeface="Trebuchet MS"/>
                <a:cs typeface="Trebuchet MS"/>
              </a:rPr>
              <a:t>Minimization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38200" y="1828800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36015" y="2194624"/>
            <a:ext cx="50736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b="1" spc="7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pc="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38200" y="4295775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50303" y="4665282"/>
            <a:ext cx="47815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3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b="1" spc="3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pc="3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38200" y="5495925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4"/>
                </a:lnTo>
                <a:lnTo>
                  <a:pt x="412992" y="17140"/>
                </a:lnTo>
                <a:lnTo>
                  <a:pt x="369201" y="30045"/>
                </a:lnTo>
                <a:lnTo>
                  <a:pt x="327032" y="46278"/>
                </a:lnTo>
                <a:lnTo>
                  <a:pt x="286653" y="65680"/>
                </a:lnTo>
                <a:lnTo>
                  <a:pt x="248229" y="88091"/>
                </a:lnTo>
                <a:lnTo>
                  <a:pt x="211926" y="113350"/>
                </a:lnTo>
                <a:lnTo>
                  <a:pt x="177909" y="141297"/>
                </a:lnTo>
                <a:lnTo>
                  <a:pt x="146345" y="171772"/>
                </a:lnTo>
                <a:lnTo>
                  <a:pt x="117400" y="204616"/>
                </a:lnTo>
                <a:lnTo>
                  <a:pt x="91238" y="239667"/>
                </a:lnTo>
                <a:lnTo>
                  <a:pt x="68027" y="276766"/>
                </a:lnTo>
                <a:lnTo>
                  <a:pt x="47932" y="315753"/>
                </a:lnTo>
                <a:lnTo>
                  <a:pt x="31119" y="356468"/>
                </a:lnTo>
                <a:lnTo>
                  <a:pt x="17753" y="398750"/>
                </a:lnTo>
                <a:lnTo>
                  <a:pt x="8000" y="442439"/>
                </a:lnTo>
                <a:lnTo>
                  <a:pt x="2027" y="487376"/>
                </a:lnTo>
                <a:lnTo>
                  <a:pt x="0" y="533400"/>
                </a:lnTo>
                <a:lnTo>
                  <a:pt x="2027" y="579423"/>
                </a:lnTo>
                <a:lnTo>
                  <a:pt x="8000" y="624360"/>
                </a:lnTo>
                <a:lnTo>
                  <a:pt x="17753" y="668049"/>
                </a:lnTo>
                <a:lnTo>
                  <a:pt x="31119" y="710331"/>
                </a:lnTo>
                <a:lnTo>
                  <a:pt x="47932" y="751046"/>
                </a:lnTo>
                <a:lnTo>
                  <a:pt x="68027" y="790033"/>
                </a:lnTo>
                <a:lnTo>
                  <a:pt x="91238" y="827132"/>
                </a:lnTo>
                <a:lnTo>
                  <a:pt x="117400" y="862183"/>
                </a:lnTo>
                <a:lnTo>
                  <a:pt x="146345" y="895027"/>
                </a:lnTo>
                <a:lnTo>
                  <a:pt x="177909" y="925502"/>
                </a:lnTo>
                <a:lnTo>
                  <a:pt x="211926" y="953449"/>
                </a:lnTo>
                <a:lnTo>
                  <a:pt x="248229" y="978708"/>
                </a:lnTo>
                <a:lnTo>
                  <a:pt x="286653" y="1001119"/>
                </a:lnTo>
                <a:lnTo>
                  <a:pt x="327032" y="1020521"/>
                </a:lnTo>
                <a:lnTo>
                  <a:pt x="369201" y="1036754"/>
                </a:lnTo>
                <a:lnTo>
                  <a:pt x="412992" y="1049659"/>
                </a:lnTo>
                <a:lnTo>
                  <a:pt x="458242" y="1059075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5"/>
                </a:lnTo>
                <a:lnTo>
                  <a:pt x="691890" y="1049659"/>
                </a:lnTo>
                <a:lnTo>
                  <a:pt x="735678" y="1036754"/>
                </a:lnTo>
                <a:lnTo>
                  <a:pt x="777845" y="1020521"/>
                </a:lnTo>
                <a:lnTo>
                  <a:pt x="818223" y="1001119"/>
                </a:lnTo>
                <a:lnTo>
                  <a:pt x="856648" y="978708"/>
                </a:lnTo>
                <a:lnTo>
                  <a:pt x="892952" y="953449"/>
                </a:lnTo>
                <a:lnTo>
                  <a:pt x="926970" y="925502"/>
                </a:lnTo>
                <a:lnTo>
                  <a:pt x="958536" y="895027"/>
                </a:lnTo>
                <a:lnTo>
                  <a:pt x="987484" y="862183"/>
                </a:lnTo>
                <a:lnTo>
                  <a:pt x="1013648" y="827132"/>
                </a:lnTo>
                <a:lnTo>
                  <a:pt x="1036861" y="790033"/>
                </a:lnTo>
                <a:lnTo>
                  <a:pt x="1056959" y="751046"/>
                </a:lnTo>
                <a:lnTo>
                  <a:pt x="1073775" y="710331"/>
                </a:lnTo>
                <a:lnTo>
                  <a:pt x="1087143" y="668049"/>
                </a:lnTo>
                <a:lnTo>
                  <a:pt x="1096897" y="624360"/>
                </a:lnTo>
                <a:lnTo>
                  <a:pt x="1102871" y="579423"/>
                </a:lnTo>
                <a:lnTo>
                  <a:pt x="1104900" y="533400"/>
                </a:lnTo>
                <a:lnTo>
                  <a:pt x="1102871" y="487376"/>
                </a:lnTo>
                <a:lnTo>
                  <a:pt x="1096897" y="442439"/>
                </a:lnTo>
                <a:lnTo>
                  <a:pt x="1087143" y="398750"/>
                </a:lnTo>
                <a:lnTo>
                  <a:pt x="1073775" y="356468"/>
                </a:lnTo>
                <a:lnTo>
                  <a:pt x="1056959" y="315753"/>
                </a:lnTo>
                <a:lnTo>
                  <a:pt x="1036861" y="276766"/>
                </a:lnTo>
                <a:lnTo>
                  <a:pt x="1013648" y="239667"/>
                </a:lnTo>
                <a:lnTo>
                  <a:pt x="987484" y="204616"/>
                </a:lnTo>
                <a:lnTo>
                  <a:pt x="958536" y="171772"/>
                </a:lnTo>
                <a:lnTo>
                  <a:pt x="926970" y="141297"/>
                </a:lnTo>
                <a:lnTo>
                  <a:pt x="892952" y="113350"/>
                </a:lnTo>
                <a:lnTo>
                  <a:pt x="856648" y="88091"/>
                </a:lnTo>
                <a:lnTo>
                  <a:pt x="818223" y="65680"/>
                </a:lnTo>
                <a:lnTo>
                  <a:pt x="777845" y="46278"/>
                </a:lnTo>
                <a:lnTo>
                  <a:pt x="735678" y="30045"/>
                </a:lnTo>
                <a:lnTo>
                  <a:pt x="691890" y="17140"/>
                </a:lnTo>
                <a:lnTo>
                  <a:pt x="646644" y="7724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59193" y="5871210"/>
            <a:ext cx="46037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3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b="1" spc="3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pc="3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362076" y="3057525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115820" y="3325748"/>
            <a:ext cx="222631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10" dirty="0">
                <a:solidFill>
                  <a:prstClr val="black"/>
                </a:solidFill>
                <a:latin typeface="Trebuchet MS"/>
                <a:cs typeface="Trebuchet MS"/>
              </a:rPr>
              <a:t>Effectiveness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838200" y="3057525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163956" y="3429953"/>
            <a:ext cx="45085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2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b="1" spc="2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pc="2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759310" y="6434454"/>
            <a:ext cx="19685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z="1200" spc="-25" dirty="0">
                <a:solidFill>
                  <a:srgbClr val="767676"/>
                </a:solidFill>
                <a:latin typeface="Trebuchet MS"/>
                <a:cs typeface="Trebuchet MS"/>
              </a:rPr>
              <a:t>10</a:t>
            </a:r>
            <a:endParaRPr sz="12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43500" y="3028950"/>
            <a:ext cx="4476750" cy="32956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15" dirty="0"/>
              <a:t>Types</a:t>
            </a:r>
            <a:r>
              <a:rPr spc="-500" dirty="0"/>
              <a:t> </a:t>
            </a:r>
            <a:r>
              <a:rPr spc="-254" dirty="0"/>
              <a:t>of</a:t>
            </a:r>
            <a:r>
              <a:rPr spc="-440" dirty="0"/>
              <a:t> </a:t>
            </a:r>
            <a:r>
              <a:rPr spc="-155" dirty="0"/>
              <a:t>economic</a:t>
            </a:r>
            <a:r>
              <a:rPr spc="-465" dirty="0"/>
              <a:t> </a:t>
            </a:r>
            <a:r>
              <a:rPr spc="-160" dirty="0"/>
              <a:t>evaluations</a:t>
            </a:r>
          </a:p>
        </p:txBody>
      </p:sp>
      <p:sp>
        <p:nvSpPr>
          <p:cNvPr id="4" name="object 4"/>
          <p:cNvSpPr/>
          <p:nvPr/>
        </p:nvSpPr>
        <p:spPr>
          <a:xfrm>
            <a:off x="1362076" y="1828800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24786" y="2090419"/>
            <a:ext cx="211455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10" dirty="0">
                <a:solidFill>
                  <a:prstClr val="black"/>
                </a:solidFill>
                <a:latin typeface="Trebuchet MS"/>
                <a:cs typeface="Trebuchet MS"/>
              </a:rPr>
              <a:t>Minimization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38200" y="1828800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190" y="2194624"/>
            <a:ext cx="50355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80" dirty="0">
                <a:solidFill>
                  <a:srgbClr val="FFFFFF"/>
                </a:solidFill>
                <a:latin typeface="Trebuchet MS"/>
                <a:cs typeface="Trebuchet MS"/>
              </a:rPr>
              <a:t>CMA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13046" y="2090419"/>
            <a:ext cx="236347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75" dirty="0">
                <a:solidFill>
                  <a:srgbClr val="FB7500"/>
                </a:solidFill>
                <a:latin typeface="Trebuchet MS"/>
                <a:cs typeface="Trebuchet MS"/>
              </a:rPr>
              <a:t>Same</a:t>
            </a:r>
            <a:r>
              <a:rPr sz="2750" spc="-254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srgbClr val="FB7500"/>
                </a:solidFill>
                <a:latin typeface="Trebuchet MS"/>
                <a:cs typeface="Trebuchet MS"/>
              </a:rPr>
              <a:t>outcome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418319" y="2090419"/>
            <a:ext cx="213614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80" dirty="0">
                <a:solidFill>
                  <a:srgbClr val="084785"/>
                </a:solidFill>
                <a:latin typeface="Trebuchet MS"/>
                <a:cs typeface="Trebuchet MS"/>
              </a:rPr>
              <a:t>Cost</a:t>
            </a:r>
            <a:r>
              <a:rPr sz="2750" spc="-21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-55" dirty="0">
                <a:solidFill>
                  <a:srgbClr val="084785"/>
                </a:solidFill>
                <a:latin typeface="Trebuchet MS"/>
                <a:cs typeface="Trebuchet MS"/>
              </a:rPr>
              <a:t>per</a:t>
            </a:r>
            <a:r>
              <a:rPr sz="2750" spc="-24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45" dirty="0">
                <a:solidFill>
                  <a:srgbClr val="084785"/>
                </a:solidFill>
                <a:latin typeface="Trebuchet MS"/>
                <a:cs typeface="Trebuchet MS"/>
              </a:rPr>
              <a:t>case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529580" y="6350001"/>
            <a:ext cx="77597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-10" dirty="0">
                <a:solidFill>
                  <a:prstClr val="black"/>
                </a:solidFill>
                <a:latin typeface="Trebuchet MS"/>
                <a:cs typeface="Trebuchet MS"/>
              </a:rPr>
              <a:t>KES200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27851" y="6368098"/>
            <a:ext cx="96710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-10" dirty="0">
                <a:solidFill>
                  <a:prstClr val="black"/>
                </a:solidFill>
                <a:latin typeface="Trebuchet MS"/>
                <a:cs typeface="Trebuchet MS"/>
              </a:rPr>
              <a:t>KES1,000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515732" y="6368098"/>
            <a:ext cx="77597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-10" dirty="0">
                <a:solidFill>
                  <a:prstClr val="black"/>
                </a:solidFill>
                <a:latin typeface="Trebuchet MS"/>
                <a:cs typeface="Trebuchet MS"/>
              </a:rPr>
              <a:t>KES500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759310" y="6434454"/>
            <a:ext cx="19685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z="1200" spc="-25" dirty="0">
                <a:solidFill>
                  <a:srgbClr val="767676"/>
                </a:solidFill>
                <a:latin typeface="Trebuchet MS"/>
                <a:cs typeface="Trebuchet MS"/>
              </a:rPr>
              <a:t>11</a:t>
            </a:r>
            <a:endParaRPr sz="12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15" dirty="0"/>
              <a:t>Types</a:t>
            </a:r>
            <a:r>
              <a:rPr spc="-500" dirty="0"/>
              <a:t> </a:t>
            </a:r>
            <a:r>
              <a:rPr spc="-254" dirty="0"/>
              <a:t>of</a:t>
            </a:r>
            <a:r>
              <a:rPr spc="-440" dirty="0"/>
              <a:t> </a:t>
            </a:r>
            <a:r>
              <a:rPr spc="-155" dirty="0"/>
              <a:t>economic</a:t>
            </a:r>
            <a:r>
              <a:rPr spc="-465" dirty="0"/>
              <a:t> </a:t>
            </a:r>
            <a:r>
              <a:rPr spc="-160" dirty="0"/>
              <a:t>evaluations</a:t>
            </a:r>
          </a:p>
        </p:txBody>
      </p:sp>
      <p:sp>
        <p:nvSpPr>
          <p:cNvPr id="3" name="object 3"/>
          <p:cNvSpPr/>
          <p:nvPr/>
        </p:nvSpPr>
        <p:spPr>
          <a:xfrm>
            <a:off x="1362076" y="1828800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24786" y="2090419"/>
            <a:ext cx="211455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10" dirty="0">
                <a:solidFill>
                  <a:prstClr val="black"/>
                </a:solidFill>
                <a:latin typeface="Trebuchet MS"/>
                <a:cs typeface="Trebuchet MS"/>
              </a:rPr>
              <a:t>Minimization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38200" y="1828800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39190" y="2194624"/>
            <a:ext cx="50355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80" dirty="0">
                <a:solidFill>
                  <a:srgbClr val="FFFFFF"/>
                </a:solidFill>
                <a:latin typeface="Trebuchet MS"/>
                <a:cs typeface="Trebuchet MS"/>
              </a:rPr>
              <a:t>CMA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362076" y="3057525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15820" y="3325748"/>
            <a:ext cx="222631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10" dirty="0">
                <a:solidFill>
                  <a:prstClr val="black"/>
                </a:solidFill>
                <a:latin typeface="Trebuchet MS"/>
                <a:cs typeface="Trebuchet MS"/>
              </a:rPr>
              <a:t>Effectiveness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38200" y="3057525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66177" y="3429953"/>
            <a:ext cx="44704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40" dirty="0">
                <a:solidFill>
                  <a:srgbClr val="FFFFFF"/>
                </a:solidFill>
                <a:latin typeface="Trebuchet MS"/>
                <a:cs typeface="Trebuchet MS"/>
              </a:rPr>
              <a:t>CEA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12</a:t>
            </a:fld>
            <a:endParaRPr spc="-25" dirty="0"/>
          </a:p>
        </p:txBody>
      </p:sp>
      <p:sp>
        <p:nvSpPr>
          <p:cNvPr id="11" name="object 11"/>
          <p:cNvSpPr txBox="1"/>
          <p:nvPr/>
        </p:nvSpPr>
        <p:spPr>
          <a:xfrm>
            <a:off x="9418319" y="2090419"/>
            <a:ext cx="213614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80" dirty="0">
                <a:solidFill>
                  <a:srgbClr val="084785"/>
                </a:solidFill>
                <a:latin typeface="Trebuchet MS"/>
                <a:cs typeface="Trebuchet MS"/>
              </a:rPr>
              <a:t>Cost</a:t>
            </a:r>
            <a:r>
              <a:rPr sz="2750" spc="-21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-55" dirty="0">
                <a:solidFill>
                  <a:srgbClr val="084785"/>
                </a:solidFill>
                <a:latin typeface="Trebuchet MS"/>
                <a:cs typeface="Trebuchet MS"/>
              </a:rPr>
              <a:t>per</a:t>
            </a:r>
            <a:r>
              <a:rPr sz="2750" spc="-24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45" dirty="0">
                <a:solidFill>
                  <a:srgbClr val="084785"/>
                </a:solidFill>
                <a:latin typeface="Trebuchet MS"/>
                <a:cs typeface="Trebuchet MS"/>
              </a:rPr>
              <a:t>case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313046" y="2090419"/>
            <a:ext cx="236347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75" dirty="0">
                <a:solidFill>
                  <a:srgbClr val="FB7500"/>
                </a:solidFill>
                <a:latin typeface="Trebuchet MS"/>
                <a:cs typeface="Trebuchet MS"/>
              </a:rPr>
              <a:t>Same</a:t>
            </a:r>
            <a:r>
              <a:rPr sz="2750" spc="-254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srgbClr val="FB7500"/>
                </a:solidFill>
                <a:latin typeface="Trebuchet MS"/>
                <a:cs typeface="Trebuchet MS"/>
              </a:rPr>
              <a:t>outcome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101971" y="2920184"/>
            <a:ext cx="2783840" cy="1124154"/>
          </a:xfrm>
          <a:prstGeom prst="rect">
            <a:avLst/>
          </a:prstGeom>
        </p:spPr>
        <p:txBody>
          <a:bodyPr vert="horz" wrap="square" lIns="0" tIns="128270" rIns="0" bIns="0" rtlCol="0">
            <a:spAutoFit/>
          </a:bodyPr>
          <a:lstStyle/>
          <a:p>
            <a:pPr algn="ctr" defTabSz="609630">
              <a:spcBef>
                <a:spcPts val="1010"/>
              </a:spcBef>
            </a:pPr>
            <a:r>
              <a:rPr sz="2750" spc="-40" dirty="0">
                <a:solidFill>
                  <a:srgbClr val="FB7500"/>
                </a:solidFill>
                <a:latin typeface="Trebuchet MS"/>
                <a:cs typeface="Trebuchet MS"/>
              </a:rPr>
              <a:t>Natural</a:t>
            </a:r>
            <a:r>
              <a:rPr sz="2750" spc="-220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srgbClr val="FB7500"/>
                </a:solidFill>
                <a:latin typeface="Trebuchet MS"/>
                <a:cs typeface="Trebuchet MS"/>
              </a:rPr>
              <a:t>units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12701" marR="5080" algn="ctr" defTabSz="609630">
              <a:lnSpc>
                <a:spcPct val="80000"/>
              </a:lnSpc>
              <a:spcBef>
                <a:spcPts val="1010"/>
              </a:spcBef>
            </a:pPr>
            <a:r>
              <a:rPr spc="-95" dirty="0">
                <a:solidFill>
                  <a:srgbClr val="7E7E7E"/>
                </a:solidFill>
                <a:latin typeface="Trebuchet MS"/>
                <a:cs typeface="Trebuchet MS"/>
              </a:rPr>
              <a:t>E.g.,</a:t>
            </a:r>
            <a:r>
              <a:rPr spc="-20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dirty="0">
                <a:solidFill>
                  <a:srgbClr val="7E7E7E"/>
                </a:solidFill>
                <a:latin typeface="Trebuchet MS"/>
                <a:cs typeface="Trebuchet MS"/>
              </a:rPr>
              <a:t>cost</a:t>
            </a:r>
            <a:r>
              <a:rPr spc="-19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30" dirty="0">
                <a:solidFill>
                  <a:srgbClr val="7E7E7E"/>
                </a:solidFill>
                <a:latin typeface="Trebuchet MS"/>
                <a:cs typeface="Trebuchet MS"/>
              </a:rPr>
              <a:t>per</a:t>
            </a:r>
            <a:r>
              <a:rPr spc="-21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40" dirty="0">
                <a:solidFill>
                  <a:srgbClr val="7E7E7E"/>
                </a:solidFill>
                <a:latin typeface="Trebuchet MS"/>
                <a:cs typeface="Trebuchet MS"/>
              </a:rPr>
              <a:t>kilo</a:t>
            </a:r>
            <a:r>
              <a:rPr spc="-14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10" dirty="0">
                <a:solidFill>
                  <a:srgbClr val="7E7E7E"/>
                </a:solidFill>
                <a:latin typeface="Trebuchet MS"/>
                <a:cs typeface="Trebuchet MS"/>
              </a:rPr>
              <a:t>lost</a:t>
            </a:r>
            <a:r>
              <a:rPr spc="-19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10" dirty="0">
                <a:solidFill>
                  <a:srgbClr val="7E7E7E"/>
                </a:solidFill>
                <a:latin typeface="Trebuchet MS"/>
                <a:cs typeface="Trebuchet MS"/>
              </a:rPr>
              <a:t>due</a:t>
            </a:r>
            <a:r>
              <a:rPr spc="-9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5" dirty="0">
                <a:solidFill>
                  <a:srgbClr val="7E7E7E"/>
                </a:solidFill>
                <a:latin typeface="Trebuchet MS"/>
                <a:cs typeface="Trebuchet MS"/>
              </a:rPr>
              <a:t>to </a:t>
            </a:r>
            <a:r>
              <a:rPr spc="-75" dirty="0">
                <a:solidFill>
                  <a:srgbClr val="7E7E7E"/>
                </a:solidFill>
                <a:latin typeface="Trebuchet MS"/>
                <a:cs typeface="Trebuchet MS"/>
              </a:rPr>
              <a:t>weight</a:t>
            </a:r>
            <a:r>
              <a:rPr spc="-12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60" dirty="0">
                <a:solidFill>
                  <a:srgbClr val="7E7E7E"/>
                </a:solidFill>
                <a:latin typeface="Trebuchet MS"/>
                <a:cs typeface="Trebuchet MS"/>
              </a:rPr>
              <a:t>loss</a:t>
            </a:r>
            <a:r>
              <a:rPr spc="-20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10" dirty="0">
                <a:solidFill>
                  <a:srgbClr val="7E7E7E"/>
                </a:solidFill>
                <a:latin typeface="Trebuchet MS"/>
                <a:cs typeface="Trebuchet MS"/>
              </a:rPr>
              <a:t>intervention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963660" y="3008948"/>
            <a:ext cx="3049270" cy="1065805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12066" marR="5080" indent="1270" algn="ctr" defTabSz="609630">
              <a:lnSpc>
                <a:spcPct val="80600"/>
              </a:lnSpc>
              <a:spcBef>
                <a:spcPts val="730"/>
              </a:spcBef>
            </a:pPr>
            <a:r>
              <a:rPr sz="2600" spc="70" dirty="0">
                <a:solidFill>
                  <a:srgbClr val="084785"/>
                </a:solidFill>
                <a:latin typeface="Trebuchet MS"/>
                <a:cs typeface="Trebuchet MS"/>
              </a:rPr>
              <a:t>Cost</a:t>
            </a:r>
            <a:r>
              <a:rPr sz="2600" spc="-24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-65" dirty="0">
                <a:solidFill>
                  <a:srgbClr val="084785"/>
                </a:solidFill>
                <a:latin typeface="Trebuchet MS"/>
                <a:cs typeface="Trebuchet MS"/>
              </a:rPr>
              <a:t>per</a:t>
            </a:r>
            <a:r>
              <a:rPr sz="2600" spc="-28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-105" dirty="0">
                <a:solidFill>
                  <a:srgbClr val="084785"/>
                </a:solidFill>
                <a:latin typeface="Trebuchet MS"/>
                <a:cs typeface="Trebuchet MS"/>
              </a:rPr>
              <a:t>life-</a:t>
            </a:r>
            <a:r>
              <a:rPr sz="2600" spc="-20" dirty="0">
                <a:solidFill>
                  <a:srgbClr val="084785"/>
                </a:solidFill>
                <a:latin typeface="Trebuchet MS"/>
                <a:cs typeface="Trebuchet MS"/>
              </a:rPr>
              <a:t>year </a:t>
            </a:r>
            <a:r>
              <a:rPr sz="2600" spc="-70" dirty="0">
                <a:solidFill>
                  <a:srgbClr val="084785"/>
                </a:solidFill>
                <a:latin typeface="Trebuchet MS"/>
                <a:cs typeface="Trebuchet MS"/>
              </a:rPr>
              <a:t>gained,</a:t>
            </a:r>
            <a:r>
              <a:rPr sz="2600" spc="-20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084785"/>
                </a:solidFill>
                <a:latin typeface="Trebuchet MS"/>
                <a:cs typeface="Trebuchet MS"/>
              </a:rPr>
              <a:t>cost</a:t>
            </a:r>
            <a:r>
              <a:rPr sz="2600" spc="-22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-65" dirty="0">
                <a:solidFill>
                  <a:srgbClr val="084785"/>
                </a:solidFill>
                <a:latin typeface="Trebuchet MS"/>
                <a:cs typeface="Trebuchet MS"/>
              </a:rPr>
              <a:t>per</a:t>
            </a:r>
            <a:r>
              <a:rPr sz="2600" spc="-17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35" dirty="0">
                <a:solidFill>
                  <a:srgbClr val="084785"/>
                </a:solidFill>
                <a:latin typeface="Trebuchet MS"/>
                <a:cs typeface="Trebuchet MS"/>
              </a:rPr>
              <a:t>case </a:t>
            </a:r>
            <a:r>
              <a:rPr sz="2600" spc="-65" dirty="0">
                <a:solidFill>
                  <a:srgbClr val="084785"/>
                </a:solidFill>
                <a:latin typeface="Trebuchet MS"/>
                <a:cs typeface="Trebuchet MS"/>
              </a:rPr>
              <a:t>detected</a:t>
            </a:r>
            <a:r>
              <a:rPr sz="2600" spc="-23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084785"/>
                </a:solidFill>
                <a:latin typeface="Trebuchet MS"/>
                <a:cs typeface="Trebuchet MS"/>
              </a:rPr>
              <a:t>(ICER)</a:t>
            </a:r>
            <a:endParaRPr sz="26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15" dirty="0"/>
              <a:t>Types</a:t>
            </a:r>
            <a:r>
              <a:rPr spc="-500" dirty="0"/>
              <a:t> </a:t>
            </a:r>
            <a:r>
              <a:rPr spc="-254" dirty="0"/>
              <a:t>of</a:t>
            </a:r>
            <a:r>
              <a:rPr spc="-440" dirty="0"/>
              <a:t> </a:t>
            </a:r>
            <a:r>
              <a:rPr spc="-155" dirty="0"/>
              <a:t>economic</a:t>
            </a:r>
            <a:r>
              <a:rPr spc="-465" dirty="0"/>
              <a:t> </a:t>
            </a:r>
            <a:r>
              <a:rPr spc="-160" dirty="0"/>
              <a:t>evaluations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838200" y="1828801"/>
            <a:ext cx="3581400" cy="3533775"/>
            <a:chOff x="838200" y="1828800"/>
            <a:chExt cx="3581400" cy="3533775"/>
          </a:xfrm>
        </p:grpSpPr>
        <p:sp>
          <p:nvSpPr>
            <p:cNvPr id="4" name="object 4"/>
            <p:cNvSpPr/>
            <p:nvPr/>
          </p:nvSpPr>
          <p:spPr>
            <a:xfrm>
              <a:off x="1362075" y="1828800"/>
              <a:ext cx="3057525" cy="1066800"/>
            </a:xfrm>
            <a:custGeom>
              <a:avLst/>
              <a:gdLst/>
              <a:ahLst/>
              <a:cxnLst/>
              <a:rect l="l" t="t" r="r" b="b"/>
              <a:pathLst>
                <a:path w="3057525" h="1066800">
                  <a:moveTo>
                    <a:pt x="3057525" y="0"/>
                  </a:moveTo>
                  <a:lnTo>
                    <a:pt x="0" y="0"/>
                  </a:lnTo>
                  <a:lnTo>
                    <a:pt x="0" y="1066800"/>
                  </a:lnTo>
                  <a:lnTo>
                    <a:pt x="3057525" y="1066800"/>
                  </a:lnTo>
                  <a:lnTo>
                    <a:pt x="3057525" y="0"/>
                  </a:lnTo>
                  <a:close/>
                </a:path>
              </a:pathLst>
            </a:custGeom>
            <a:solidFill>
              <a:srgbClr val="D2EDF8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838200" y="1828800"/>
              <a:ext cx="1104900" cy="1066800"/>
            </a:xfrm>
            <a:custGeom>
              <a:avLst/>
              <a:gdLst/>
              <a:ahLst/>
              <a:cxnLst/>
              <a:rect l="l" t="t" r="r" b="b"/>
              <a:pathLst>
                <a:path w="1104900" h="1066800">
                  <a:moveTo>
                    <a:pt x="552450" y="0"/>
                  </a:moveTo>
                  <a:lnTo>
                    <a:pt x="504783" y="1957"/>
                  </a:lnTo>
                  <a:lnTo>
                    <a:pt x="458242" y="7723"/>
                  </a:lnTo>
                  <a:lnTo>
                    <a:pt x="412992" y="17137"/>
                  </a:lnTo>
                  <a:lnTo>
                    <a:pt x="369201" y="30040"/>
                  </a:lnTo>
                  <a:lnTo>
                    <a:pt x="327032" y="46271"/>
                  </a:lnTo>
                  <a:lnTo>
                    <a:pt x="286653" y="65670"/>
                  </a:lnTo>
                  <a:lnTo>
                    <a:pt x="248229" y="88078"/>
                  </a:lnTo>
                  <a:lnTo>
                    <a:pt x="211926" y="113334"/>
                  </a:lnTo>
                  <a:lnTo>
                    <a:pt x="177909" y="141279"/>
                  </a:lnTo>
                  <a:lnTo>
                    <a:pt x="146345" y="171752"/>
                  </a:lnTo>
                  <a:lnTo>
                    <a:pt x="117400" y="204594"/>
                  </a:lnTo>
                  <a:lnTo>
                    <a:pt x="91238" y="239645"/>
                  </a:lnTo>
                  <a:lnTo>
                    <a:pt x="68027" y="276744"/>
                  </a:lnTo>
                  <a:lnTo>
                    <a:pt x="47932" y="315731"/>
                  </a:lnTo>
                  <a:lnTo>
                    <a:pt x="31119" y="356448"/>
                  </a:lnTo>
                  <a:lnTo>
                    <a:pt x="17753" y="398732"/>
                  </a:lnTo>
                  <a:lnTo>
                    <a:pt x="8000" y="442426"/>
                  </a:lnTo>
                  <a:lnTo>
                    <a:pt x="2027" y="487368"/>
                  </a:lnTo>
                  <a:lnTo>
                    <a:pt x="0" y="533400"/>
                  </a:lnTo>
                  <a:lnTo>
                    <a:pt x="2027" y="579431"/>
                  </a:lnTo>
                  <a:lnTo>
                    <a:pt x="8000" y="624373"/>
                  </a:lnTo>
                  <a:lnTo>
                    <a:pt x="17753" y="668067"/>
                  </a:lnTo>
                  <a:lnTo>
                    <a:pt x="31119" y="710351"/>
                  </a:lnTo>
                  <a:lnTo>
                    <a:pt x="47932" y="751068"/>
                  </a:lnTo>
                  <a:lnTo>
                    <a:pt x="68027" y="790055"/>
                  </a:lnTo>
                  <a:lnTo>
                    <a:pt x="91238" y="827154"/>
                  </a:lnTo>
                  <a:lnTo>
                    <a:pt x="117400" y="862205"/>
                  </a:lnTo>
                  <a:lnTo>
                    <a:pt x="146345" y="895047"/>
                  </a:lnTo>
                  <a:lnTo>
                    <a:pt x="177909" y="925520"/>
                  </a:lnTo>
                  <a:lnTo>
                    <a:pt x="211926" y="953465"/>
                  </a:lnTo>
                  <a:lnTo>
                    <a:pt x="248229" y="978721"/>
                  </a:lnTo>
                  <a:lnTo>
                    <a:pt x="286653" y="1001129"/>
                  </a:lnTo>
                  <a:lnTo>
                    <a:pt x="327032" y="1020528"/>
                  </a:lnTo>
                  <a:lnTo>
                    <a:pt x="369201" y="1036759"/>
                  </a:lnTo>
                  <a:lnTo>
                    <a:pt x="412992" y="1049662"/>
                  </a:lnTo>
                  <a:lnTo>
                    <a:pt x="458242" y="1059076"/>
                  </a:lnTo>
                  <a:lnTo>
                    <a:pt x="504783" y="1064842"/>
                  </a:lnTo>
                  <a:lnTo>
                    <a:pt x="552450" y="1066800"/>
                  </a:lnTo>
                  <a:lnTo>
                    <a:pt x="600109" y="1064842"/>
                  </a:lnTo>
                  <a:lnTo>
                    <a:pt x="646644" y="1059076"/>
                  </a:lnTo>
                  <a:lnTo>
                    <a:pt x="691890" y="1049662"/>
                  </a:lnTo>
                  <a:lnTo>
                    <a:pt x="735678" y="1036759"/>
                  </a:lnTo>
                  <a:lnTo>
                    <a:pt x="777845" y="1020528"/>
                  </a:lnTo>
                  <a:lnTo>
                    <a:pt x="818223" y="1001129"/>
                  </a:lnTo>
                  <a:lnTo>
                    <a:pt x="856648" y="978721"/>
                  </a:lnTo>
                  <a:lnTo>
                    <a:pt x="892952" y="953465"/>
                  </a:lnTo>
                  <a:lnTo>
                    <a:pt x="926970" y="925520"/>
                  </a:lnTo>
                  <a:lnTo>
                    <a:pt x="958536" y="895047"/>
                  </a:lnTo>
                  <a:lnTo>
                    <a:pt x="987484" y="862205"/>
                  </a:lnTo>
                  <a:lnTo>
                    <a:pt x="1013648" y="827154"/>
                  </a:lnTo>
                  <a:lnTo>
                    <a:pt x="1036861" y="790055"/>
                  </a:lnTo>
                  <a:lnTo>
                    <a:pt x="1056959" y="751068"/>
                  </a:lnTo>
                  <a:lnTo>
                    <a:pt x="1073775" y="710351"/>
                  </a:lnTo>
                  <a:lnTo>
                    <a:pt x="1087143" y="668067"/>
                  </a:lnTo>
                  <a:lnTo>
                    <a:pt x="1096897" y="624373"/>
                  </a:lnTo>
                  <a:lnTo>
                    <a:pt x="1102871" y="579431"/>
                  </a:lnTo>
                  <a:lnTo>
                    <a:pt x="1104900" y="533400"/>
                  </a:lnTo>
                  <a:lnTo>
                    <a:pt x="1102871" y="487368"/>
                  </a:lnTo>
                  <a:lnTo>
                    <a:pt x="1096897" y="442426"/>
                  </a:lnTo>
                  <a:lnTo>
                    <a:pt x="1087143" y="398732"/>
                  </a:lnTo>
                  <a:lnTo>
                    <a:pt x="1073775" y="356448"/>
                  </a:lnTo>
                  <a:lnTo>
                    <a:pt x="1056959" y="315731"/>
                  </a:lnTo>
                  <a:lnTo>
                    <a:pt x="1036861" y="276744"/>
                  </a:lnTo>
                  <a:lnTo>
                    <a:pt x="1013648" y="239645"/>
                  </a:lnTo>
                  <a:lnTo>
                    <a:pt x="987484" y="204594"/>
                  </a:lnTo>
                  <a:lnTo>
                    <a:pt x="958536" y="171752"/>
                  </a:lnTo>
                  <a:lnTo>
                    <a:pt x="926970" y="141279"/>
                  </a:lnTo>
                  <a:lnTo>
                    <a:pt x="892952" y="113334"/>
                  </a:lnTo>
                  <a:lnTo>
                    <a:pt x="856648" y="88078"/>
                  </a:lnTo>
                  <a:lnTo>
                    <a:pt x="818223" y="65670"/>
                  </a:lnTo>
                  <a:lnTo>
                    <a:pt x="777845" y="46271"/>
                  </a:lnTo>
                  <a:lnTo>
                    <a:pt x="735678" y="30040"/>
                  </a:lnTo>
                  <a:lnTo>
                    <a:pt x="691890" y="17137"/>
                  </a:lnTo>
                  <a:lnTo>
                    <a:pt x="646644" y="7723"/>
                  </a:lnTo>
                  <a:lnTo>
                    <a:pt x="600109" y="1957"/>
                  </a:lnTo>
                  <a:lnTo>
                    <a:pt x="552450" y="0"/>
                  </a:lnTo>
                  <a:close/>
                </a:path>
              </a:pathLst>
            </a:custGeom>
            <a:solidFill>
              <a:srgbClr val="24A9E0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1362075" y="4295775"/>
              <a:ext cx="3057525" cy="1066800"/>
            </a:xfrm>
            <a:custGeom>
              <a:avLst/>
              <a:gdLst/>
              <a:ahLst/>
              <a:cxnLst/>
              <a:rect l="l" t="t" r="r" b="b"/>
              <a:pathLst>
                <a:path w="3057525" h="1066800">
                  <a:moveTo>
                    <a:pt x="3057525" y="0"/>
                  </a:moveTo>
                  <a:lnTo>
                    <a:pt x="0" y="0"/>
                  </a:lnTo>
                  <a:lnTo>
                    <a:pt x="0" y="1066800"/>
                  </a:lnTo>
                  <a:lnTo>
                    <a:pt x="3057525" y="1066800"/>
                  </a:lnTo>
                  <a:lnTo>
                    <a:pt x="3057525" y="0"/>
                  </a:lnTo>
                  <a:close/>
                </a:path>
              </a:pathLst>
            </a:custGeom>
            <a:solidFill>
              <a:srgbClr val="D2EDF8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393060" y="4561204"/>
            <a:ext cx="99949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40" dirty="0">
                <a:solidFill>
                  <a:prstClr val="black"/>
                </a:solidFill>
                <a:latin typeface="Trebuchet MS"/>
                <a:cs typeface="Trebuchet MS"/>
              </a:rPr>
              <a:t>Utility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38200" y="4295775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53794" y="4665282"/>
            <a:ext cx="47498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40" dirty="0">
                <a:solidFill>
                  <a:srgbClr val="FFFFFF"/>
                </a:solidFill>
                <a:latin typeface="Trebuchet MS"/>
                <a:cs typeface="Trebuchet MS"/>
              </a:rPr>
              <a:t>CUA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51889" y="2124670"/>
            <a:ext cx="3177540" cy="167994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defTabSz="609630">
              <a:lnSpc>
                <a:spcPts val="3160"/>
              </a:lnSpc>
              <a:tabLst>
                <a:tab pos="1085270" algn="l"/>
              </a:tabLst>
            </a:pPr>
            <a:r>
              <a:rPr sz="2700" spc="127" baseline="4629" dirty="0">
                <a:solidFill>
                  <a:srgbClr val="FFFFFF"/>
                </a:solidFill>
                <a:latin typeface="Trebuchet MS"/>
                <a:cs typeface="Trebuchet MS"/>
              </a:rPr>
              <a:t>CMA</a:t>
            </a:r>
            <a:r>
              <a:rPr sz="2700" baseline="4629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750" b="1" spc="-10" dirty="0">
                <a:solidFill>
                  <a:prstClr val="black"/>
                </a:solidFill>
                <a:latin typeface="Trebuchet MS"/>
                <a:cs typeface="Trebuchet MS"/>
              </a:rPr>
              <a:t>Minimization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defTabSz="609630"/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defTabSz="609630">
              <a:spcBef>
                <a:spcPts val="40"/>
              </a:spcBef>
            </a:pP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6671" defTabSz="609630">
              <a:tabLst>
                <a:tab pos="976043" algn="l"/>
              </a:tabLst>
            </a:pPr>
            <a:r>
              <a:rPr sz="2700" spc="60" baseline="4629" dirty="0">
                <a:solidFill>
                  <a:srgbClr val="FFFFFF"/>
                </a:solidFill>
                <a:latin typeface="Trebuchet MS"/>
                <a:cs typeface="Trebuchet MS"/>
              </a:rPr>
              <a:t>CEA</a:t>
            </a:r>
            <a:r>
              <a:rPr sz="2700" baseline="4629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750" b="1" spc="-10" dirty="0">
                <a:solidFill>
                  <a:prstClr val="black"/>
                </a:solidFill>
                <a:latin typeface="Trebuchet MS"/>
                <a:cs typeface="Trebuchet MS"/>
              </a:rPr>
              <a:t>Effectiveness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838200" y="3057525"/>
            <a:ext cx="3581400" cy="1066800"/>
            <a:chOff x="838200" y="3057525"/>
            <a:chExt cx="3581400" cy="1066800"/>
          </a:xfrm>
        </p:grpSpPr>
        <p:sp>
          <p:nvSpPr>
            <p:cNvPr id="12" name="object 12"/>
            <p:cNvSpPr/>
            <p:nvPr/>
          </p:nvSpPr>
          <p:spPr>
            <a:xfrm>
              <a:off x="1362075" y="3057525"/>
              <a:ext cx="3057525" cy="1066800"/>
            </a:xfrm>
            <a:custGeom>
              <a:avLst/>
              <a:gdLst/>
              <a:ahLst/>
              <a:cxnLst/>
              <a:rect l="l" t="t" r="r" b="b"/>
              <a:pathLst>
                <a:path w="3057525" h="1066800">
                  <a:moveTo>
                    <a:pt x="3057525" y="0"/>
                  </a:moveTo>
                  <a:lnTo>
                    <a:pt x="0" y="0"/>
                  </a:lnTo>
                  <a:lnTo>
                    <a:pt x="0" y="1066800"/>
                  </a:lnTo>
                  <a:lnTo>
                    <a:pt x="3057525" y="1066800"/>
                  </a:lnTo>
                  <a:lnTo>
                    <a:pt x="3057525" y="0"/>
                  </a:lnTo>
                  <a:close/>
                </a:path>
              </a:pathLst>
            </a:custGeom>
            <a:solidFill>
              <a:srgbClr val="D2EDF8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" name="object 13"/>
            <p:cNvSpPr/>
            <p:nvPr/>
          </p:nvSpPr>
          <p:spPr>
            <a:xfrm>
              <a:off x="838200" y="3057525"/>
              <a:ext cx="1104900" cy="1066800"/>
            </a:xfrm>
            <a:custGeom>
              <a:avLst/>
              <a:gdLst/>
              <a:ahLst/>
              <a:cxnLst/>
              <a:rect l="l" t="t" r="r" b="b"/>
              <a:pathLst>
                <a:path w="1104900" h="1066800">
                  <a:moveTo>
                    <a:pt x="552450" y="0"/>
                  </a:moveTo>
                  <a:lnTo>
                    <a:pt x="504783" y="1957"/>
                  </a:lnTo>
                  <a:lnTo>
                    <a:pt x="458242" y="7723"/>
                  </a:lnTo>
                  <a:lnTo>
                    <a:pt x="412992" y="17137"/>
                  </a:lnTo>
                  <a:lnTo>
                    <a:pt x="369201" y="30040"/>
                  </a:lnTo>
                  <a:lnTo>
                    <a:pt x="327032" y="46271"/>
                  </a:lnTo>
                  <a:lnTo>
                    <a:pt x="286653" y="65670"/>
                  </a:lnTo>
                  <a:lnTo>
                    <a:pt x="248229" y="88078"/>
                  </a:lnTo>
                  <a:lnTo>
                    <a:pt x="211926" y="113334"/>
                  </a:lnTo>
                  <a:lnTo>
                    <a:pt x="177909" y="141279"/>
                  </a:lnTo>
                  <a:lnTo>
                    <a:pt x="146345" y="171752"/>
                  </a:lnTo>
                  <a:lnTo>
                    <a:pt x="117400" y="204594"/>
                  </a:lnTo>
                  <a:lnTo>
                    <a:pt x="91238" y="239645"/>
                  </a:lnTo>
                  <a:lnTo>
                    <a:pt x="68027" y="276744"/>
                  </a:lnTo>
                  <a:lnTo>
                    <a:pt x="47932" y="315731"/>
                  </a:lnTo>
                  <a:lnTo>
                    <a:pt x="31119" y="356448"/>
                  </a:lnTo>
                  <a:lnTo>
                    <a:pt x="17753" y="398732"/>
                  </a:lnTo>
                  <a:lnTo>
                    <a:pt x="8000" y="442426"/>
                  </a:lnTo>
                  <a:lnTo>
                    <a:pt x="2027" y="487368"/>
                  </a:lnTo>
                  <a:lnTo>
                    <a:pt x="0" y="533400"/>
                  </a:lnTo>
                  <a:lnTo>
                    <a:pt x="2027" y="579431"/>
                  </a:lnTo>
                  <a:lnTo>
                    <a:pt x="8000" y="624373"/>
                  </a:lnTo>
                  <a:lnTo>
                    <a:pt x="17753" y="668067"/>
                  </a:lnTo>
                  <a:lnTo>
                    <a:pt x="31119" y="710351"/>
                  </a:lnTo>
                  <a:lnTo>
                    <a:pt x="47932" y="751068"/>
                  </a:lnTo>
                  <a:lnTo>
                    <a:pt x="68027" y="790055"/>
                  </a:lnTo>
                  <a:lnTo>
                    <a:pt x="91238" y="827154"/>
                  </a:lnTo>
                  <a:lnTo>
                    <a:pt x="117400" y="862205"/>
                  </a:lnTo>
                  <a:lnTo>
                    <a:pt x="146345" y="895047"/>
                  </a:lnTo>
                  <a:lnTo>
                    <a:pt x="177909" y="925520"/>
                  </a:lnTo>
                  <a:lnTo>
                    <a:pt x="211926" y="953465"/>
                  </a:lnTo>
                  <a:lnTo>
                    <a:pt x="248229" y="978721"/>
                  </a:lnTo>
                  <a:lnTo>
                    <a:pt x="286653" y="1001129"/>
                  </a:lnTo>
                  <a:lnTo>
                    <a:pt x="327032" y="1020528"/>
                  </a:lnTo>
                  <a:lnTo>
                    <a:pt x="369201" y="1036759"/>
                  </a:lnTo>
                  <a:lnTo>
                    <a:pt x="412992" y="1049662"/>
                  </a:lnTo>
                  <a:lnTo>
                    <a:pt x="458242" y="1059076"/>
                  </a:lnTo>
                  <a:lnTo>
                    <a:pt x="504783" y="1064842"/>
                  </a:lnTo>
                  <a:lnTo>
                    <a:pt x="552450" y="1066800"/>
                  </a:lnTo>
                  <a:lnTo>
                    <a:pt x="600109" y="1064842"/>
                  </a:lnTo>
                  <a:lnTo>
                    <a:pt x="646644" y="1059076"/>
                  </a:lnTo>
                  <a:lnTo>
                    <a:pt x="691890" y="1049662"/>
                  </a:lnTo>
                  <a:lnTo>
                    <a:pt x="735678" y="1036759"/>
                  </a:lnTo>
                  <a:lnTo>
                    <a:pt x="777845" y="1020528"/>
                  </a:lnTo>
                  <a:lnTo>
                    <a:pt x="818223" y="1001129"/>
                  </a:lnTo>
                  <a:lnTo>
                    <a:pt x="856648" y="978721"/>
                  </a:lnTo>
                  <a:lnTo>
                    <a:pt x="892952" y="953465"/>
                  </a:lnTo>
                  <a:lnTo>
                    <a:pt x="926970" y="925520"/>
                  </a:lnTo>
                  <a:lnTo>
                    <a:pt x="958536" y="895047"/>
                  </a:lnTo>
                  <a:lnTo>
                    <a:pt x="987484" y="862205"/>
                  </a:lnTo>
                  <a:lnTo>
                    <a:pt x="1013648" y="827154"/>
                  </a:lnTo>
                  <a:lnTo>
                    <a:pt x="1036861" y="790055"/>
                  </a:lnTo>
                  <a:lnTo>
                    <a:pt x="1056959" y="751068"/>
                  </a:lnTo>
                  <a:lnTo>
                    <a:pt x="1073775" y="710351"/>
                  </a:lnTo>
                  <a:lnTo>
                    <a:pt x="1087143" y="668067"/>
                  </a:lnTo>
                  <a:lnTo>
                    <a:pt x="1096897" y="624373"/>
                  </a:lnTo>
                  <a:lnTo>
                    <a:pt x="1102871" y="579431"/>
                  </a:lnTo>
                  <a:lnTo>
                    <a:pt x="1104900" y="533400"/>
                  </a:lnTo>
                  <a:lnTo>
                    <a:pt x="1102871" y="487368"/>
                  </a:lnTo>
                  <a:lnTo>
                    <a:pt x="1096897" y="442426"/>
                  </a:lnTo>
                  <a:lnTo>
                    <a:pt x="1087143" y="398732"/>
                  </a:lnTo>
                  <a:lnTo>
                    <a:pt x="1073775" y="356448"/>
                  </a:lnTo>
                  <a:lnTo>
                    <a:pt x="1056959" y="315731"/>
                  </a:lnTo>
                  <a:lnTo>
                    <a:pt x="1036861" y="276744"/>
                  </a:lnTo>
                  <a:lnTo>
                    <a:pt x="1013648" y="239645"/>
                  </a:lnTo>
                  <a:lnTo>
                    <a:pt x="987484" y="204594"/>
                  </a:lnTo>
                  <a:lnTo>
                    <a:pt x="958536" y="171752"/>
                  </a:lnTo>
                  <a:lnTo>
                    <a:pt x="926970" y="141279"/>
                  </a:lnTo>
                  <a:lnTo>
                    <a:pt x="892952" y="113334"/>
                  </a:lnTo>
                  <a:lnTo>
                    <a:pt x="856648" y="88078"/>
                  </a:lnTo>
                  <a:lnTo>
                    <a:pt x="818223" y="65670"/>
                  </a:lnTo>
                  <a:lnTo>
                    <a:pt x="777845" y="46271"/>
                  </a:lnTo>
                  <a:lnTo>
                    <a:pt x="735678" y="30040"/>
                  </a:lnTo>
                  <a:lnTo>
                    <a:pt x="691890" y="17137"/>
                  </a:lnTo>
                  <a:lnTo>
                    <a:pt x="646644" y="7723"/>
                  </a:lnTo>
                  <a:lnTo>
                    <a:pt x="600109" y="1957"/>
                  </a:lnTo>
                  <a:lnTo>
                    <a:pt x="552450" y="0"/>
                  </a:lnTo>
                  <a:close/>
                </a:path>
              </a:pathLst>
            </a:custGeom>
            <a:solidFill>
              <a:srgbClr val="24A9E0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4" name="object 14"/>
          <p:cNvGrpSpPr/>
          <p:nvPr/>
        </p:nvGrpSpPr>
        <p:grpSpPr>
          <a:xfrm>
            <a:off x="723901" y="1695450"/>
            <a:ext cx="9744075" cy="3867150"/>
            <a:chOff x="723900" y="1695450"/>
            <a:chExt cx="9744075" cy="3867150"/>
          </a:xfrm>
        </p:grpSpPr>
        <p:pic>
          <p:nvPicPr>
            <p:cNvPr id="15" name="object 1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3900" y="1695450"/>
              <a:ext cx="9734550" cy="2562225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7153275" y="5162550"/>
              <a:ext cx="3305175" cy="390525"/>
            </a:xfrm>
            <a:custGeom>
              <a:avLst/>
              <a:gdLst/>
              <a:ahLst/>
              <a:cxnLst/>
              <a:rect l="l" t="t" r="r" b="b"/>
              <a:pathLst>
                <a:path w="3305175" h="390525">
                  <a:moveTo>
                    <a:pt x="3305175" y="0"/>
                  </a:moveTo>
                  <a:lnTo>
                    <a:pt x="3305175" y="76007"/>
                  </a:lnTo>
                  <a:lnTo>
                    <a:pt x="3305175" y="138096"/>
                  </a:lnTo>
                  <a:lnTo>
                    <a:pt x="3305175" y="179968"/>
                  </a:lnTo>
                  <a:lnTo>
                    <a:pt x="3305175" y="195325"/>
                  </a:lnTo>
                  <a:lnTo>
                    <a:pt x="1774317" y="195325"/>
                  </a:lnTo>
                  <a:lnTo>
                    <a:pt x="1774243" y="210663"/>
                  </a:lnTo>
                  <a:lnTo>
                    <a:pt x="1774205" y="252491"/>
                  </a:lnTo>
                  <a:lnTo>
                    <a:pt x="1774191" y="314537"/>
                  </a:lnTo>
                  <a:lnTo>
                    <a:pt x="1774190" y="390525"/>
                  </a:lnTo>
                  <a:lnTo>
                    <a:pt x="1774190" y="314537"/>
                  </a:lnTo>
                  <a:lnTo>
                    <a:pt x="1774190" y="252491"/>
                  </a:lnTo>
                  <a:lnTo>
                    <a:pt x="1774190" y="210663"/>
                  </a:lnTo>
                  <a:lnTo>
                    <a:pt x="1774190" y="195325"/>
                  </a:lnTo>
                  <a:lnTo>
                    <a:pt x="0" y="195325"/>
                  </a:lnTo>
                  <a:lnTo>
                    <a:pt x="0" y="179968"/>
                  </a:lnTo>
                  <a:lnTo>
                    <a:pt x="0" y="138096"/>
                  </a:lnTo>
                  <a:lnTo>
                    <a:pt x="0" y="76007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rgbClr val="24A9E0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5379720" y="4561204"/>
            <a:ext cx="254889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dirty="0">
                <a:solidFill>
                  <a:srgbClr val="FB7500"/>
                </a:solidFill>
                <a:latin typeface="Trebuchet MS"/>
                <a:cs typeface="Trebuchet MS"/>
              </a:rPr>
              <a:t>Number</a:t>
            </a:r>
            <a:r>
              <a:rPr sz="2750" spc="-140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60" dirty="0">
                <a:solidFill>
                  <a:srgbClr val="FB7500"/>
                </a:solidFill>
                <a:latin typeface="Trebuchet MS"/>
                <a:cs typeface="Trebuchet MS"/>
              </a:rPr>
              <a:t>of</a:t>
            </a:r>
            <a:r>
              <a:rPr sz="2750" spc="-204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20" dirty="0">
                <a:solidFill>
                  <a:srgbClr val="FB7500"/>
                </a:solidFill>
                <a:latin typeface="Trebuchet MS"/>
                <a:cs typeface="Trebuchet MS"/>
              </a:rPr>
              <a:t>years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13</a:t>
            </a:fld>
            <a:endParaRPr spc="-25" dirty="0"/>
          </a:p>
        </p:txBody>
      </p:sp>
      <p:sp>
        <p:nvSpPr>
          <p:cNvPr id="18" name="object 18"/>
          <p:cNvSpPr txBox="1"/>
          <p:nvPr/>
        </p:nvSpPr>
        <p:spPr>
          <a:xfrm>
            <a:off x="9906001" y="4525962"/>
            <a:ext cx="1128395" cy="43922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1" defTabSz="609630">
              <a:spcBef>
                <a:spcPts val="125"/>
              </a:spcBef>
            </a:pPr>
            <a:r>
              <a:rPr sz="2750" spc="-25" dirty="0">
                <a:solidFill>
                  <a:srgbClr val="FB7500"/>
                </a:solidFill>
                <a:latin typeface="Trebuchet MS"/>
                <a:cs typeface="Trebuchet MS"/>
              </a:rPr>
              <a:t>Quality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876410" y="4561204"/>
            <a:ext cx="18161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-95" dirty="0">
                <a:solidFill>
                  <a:srgbClr val="FB7500"/>
                </a:solidFill>
                <a:latin typeface="Trebuchet MS"/>
                <a:cs typeface="Trebuchet MS"/>
              </a:rPr>
              <a:t>x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503920" y="5547677"/>
            <a:ext cx="870585" cy="43922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1" defTabSz="609630">
              <a:spcBef>
                <a:spcPts val="125"/>
              </a:spcBef>
            </a:pPr>
            <a:r>
              <a:rPr sz="2750" b="1" spc="-55" dirty="0">
                <a:solidFill>
                  <a:srgbClr val="FB7500"/>
                </a:solidFill>
                <a:latin typeface="Trebuchet MS"/>
                <a:cs typeface="Trebuchet MS"/>
              </a:rPr>
              <a:t>QALY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486400"/>
            <a:ext cx="5791200" cy="1371600"/>
            <a:chOff x="0" y="5486400"/>
            <a:chExt cx="5791200" cy="1371600"/>
          </a:xfrm>
        </p:grpSpPr>
        <p:sp>
          <p:nvSpPr>
            <p:cNvPr id="3" name="object 3"/>
            <p:cNvSpPr/>
            <p:nvPr/>
          </p:nvSpPr>
          <p:spPr>
            <a:xfrm>
              <a:off x="0" y="5781675"/>
              <a:ext cx="5791200" cy="1076325"/>
            </a:xfrm>
            <a:custGeom>
              <a:avLst/>
              <a:gdLst/>
              <a:ahLst/>
              <a:cxnLst/>
              <a:rect l="l" t="t" r="r" b="b"/>
              <a:pathLst>
                <a:path w="5791200" h="1076325">
                  <a:moveTo>
                    <a:pt x="5791200" y="0"/>
                  </a:moveTo>
                  <a:lnTo>
                    <a:pt x="0" y="0"/>
                  </a:lnTo>
                  <a:lnTo>
                    <a:pt x="0" y="1076325"/>
                  </a:lnTo>
                  <a:lnTo>
                    <a:pt x="5791200" y="1076325"/>
                  </a:lnTo>
                  <a:lnTo>
                    <a:pt x="5791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" name="object 4"/>
            <p:cNvSpPr/>
            <p:nvPr/>
          </p:nvSpPr>
          <p:spPr>
            <a:xfrm>
              <a:off x="1362075" y="5486400"/>
              <a:ext cx="3057525" cy="1066800"/>
            </a:xfrm>
            <a:custGeom>
              <a:avLst/>
              <a:gdLst/>
              <a:ahLst/>
              <a:cxnLst/>
              <a:rect l="l" t="t" r="r" b="b"/>
              <a:pathLst>
                <a:path w="3057525" h="1066800">
                  <a:moveTo>
                    <a:pt x="3057525" y="0"/>
                  </a:moveTo>
                  <a:lnTo>
                    <a:pt x="0" y="0"/>
                  </a:lnTo>
                  <a:lnTo>
                    <a:pt x="0" y="1066800"/>
                  </a:lnTo>
                  <a:lnTo>
                    <a:pt x="3057525" y="1066800"/>
                  </a:lnTo>
                  <a:lnTo>
                    <a:pt x="3057525" y="0"/>
                  </a:lnTo>
                  <a:close/>
                </a:path>
              </a:pathLst>
            </a:custGeom>
            <a:solidFill>
              <a:srgbClr val="D2EDF8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2296795" y="5752465"/>
            <a:ext cx="118872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25" dirty="0">
                <a:solidFill>
                  <a:prstClr val="black"/>
                </a:solidFill>
                <a:latin typeface="Trebuchet MS"/>
                <a:cs typeface="Trebuchet MS"/>
              </a:rPr>
              <a:t>Benefit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362076" y="4295775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93060" y="4561204"/>
            <a:ext cx="99949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40" dirty="0">
                <a:solidFill>
                  <a:prstClr val="black"/>
                </a:solidFill>
                <a:latin typeface="Trebuchet MS"/>
                <a:cs typeface="Trebuchet MS"/>
              </a:rPr>
              <a:t>Utility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15" dirty="0"/>
              <a:t>Types</a:t>
            </a:r>
            <a:r>
              <a:rPr spc="-500" dirty="0"/>
              <a:t> </a:t>
            </a:r>
            <a:r>
              <a:rPr spc="-254" dirty="0"/>
              <a:t>of</a:t>
            </a:r>
            <a:r>
              <a:rPr spc="-440" dirty="0"/>
              <a:t> </a:t>
            </a:r>
            <a:r>
              <a:rPr spc="-155" dirty="0"/>
              <a:t>economic</a:t>
            </a:r>
            <a:r>
              <a:rPr spc="-465" dirty="0"/>
              <a:t> </a:t>
            </a:r>
            <a:r>
              <a:rPr spc="-160" dirty="0"/>
              <a:t>evaluations</a:t>
            </a:r>
          </a:p>
        </p:txBody>
      </p:sp>
      <p:sp>
        <p:nvSpPr>
          <p:cNvPr id="9" name="object 9"/>
          <p:cNvSpPr/>
          <p:nvPr/>
        </p:nvSpPr>
        <p:spPr>
          <a:xfrm>
            <a:off x="1362076" y="1828800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224786" y="2090419"/>
            <a:ext cx="211455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10" dirty="0">
                <a:solidFill>
                  <a:prstClr val="black"/>
                </a:solidFill>
                <a:latin typeface="Trebuchet MS"/>
                <a:cs typeface="Trebuchet MS"/>
              </a:rPr>
              <a:t>Minimization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38200" y="1828800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39190" y="2194624"/>
            <a:ext cx="50355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80" dirty="0">
                <a:solidFill>
                  <a:srgbClr val="FFFFFF"/>
                </a:solidFill>
                <a:latin typeface="Trebuchet MS"/>
                <a:cs typeface="Trebuchet MS"/>
              </a:rPr>
              <a:t>CMA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38200" y="4295775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53794" y="4665282"/>
            <a:ext cx="47498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40" dirty="0">
                <a:solidFill>
                  <a:srgbClr val="FFFFFF"/>
                </a:solidFill>
                <a:latin typeface="Trebuchet MS"/>
                <a:cs typeface="Trebuchet MS"/>
              </a:rPr>
              <a:t>CUA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38200" y="5495925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4"/>
                </a:lnTo>
                <a:lnTo>
                  <a:pt x="412992" y="17140"/>
                </a:lnTo>
                <a:lnTo>
                  <a:pt x="369201" y="30045"/>
                </a:lnTo>
                <a:lnTo>
                  <a:pt x="327032" y="46278"/>
                </a:lnTo>
                <a:lnTo>
                  <a:pt x="286653" y="65680"/>
                </a:lnTo>
                <a:lnTo>
                  <a:pt x="248229" y="88091"/>
                </a:lnTo>
                <a:lnTo>
                  <a:pt x="211926" y="113350"/>
                </a:lnTo>
                <a:lnTo>
                  <a:pt x="177909" y="141297"/>
                </a:lnTo>
                <a:lnTo>
                  <a:pt x="146345" y="171772"/>
                </a:lnTo>
                <a:lnTo>
                  <a:pt x="117400" y="204616"/>
                </a:lnTo>
                <a:lnTo>
                  <a:pt x="91238" y="239667"/>
                </a:lnTo>
                <a:lnTo>
                  <a:pt x="68027" y="276766"/>
                </a:lnTo>
                <a:lnTo>
                  <a:pt x="47932" y="315753"/>
                </a:lnTo>
                <a:lnTo>
                  <a:pt x="31119" y="356468"/>
                </a:lnTo>
                <a:lnTo>
                  <a:pt x="17753" y="398750"/>
                </a:lnTo>
                <a:lnTo>
                  <a:pt x="8000" y="442439"/>
                </a:lnTo>
                <a:lnTo>
                  <a:pt x="2027" y="487376"/>
                </a:lnTo>
                <a:lnTo>
                  <a:pt x="0" y="533400"/>
                </a:lnTo>
                <a:lnTo>
                  <a:pt x="2027" y="579423"/>
                </a:lnTo>
                <a:lnTo>
                  <a:pt x="8000" y="624360"/>
                </a:lnTo>
                <a:lnTo>
                  <a:pt x="17753" y="668049"/>
                </a:lnTo>
                <a:lnTo>
                  <a:pt x="31119" y="710331"/>
                </a:lnTo>
                <a:lnTo>
                  <a:pt x="47932" y="751046"/>
                </a:lnTo>
                <a:lnTo>
                  <a:pt x="68027" y="790033"/>
                </a:lnTo>
                <a:lnTo>
                  <a:pt x="91238" y="827132"/>
                </a:lnTo>
                <a:lnTo>
                  <a:pt x="117400" y="862183"/>
                </a:lnTo>
                <a:lnTo>
                  <a:pt x="146345" y="895027"/>
                </a:lnTo>
                <a:lnTo>
                  <a:pt x="177909" y="925502"/>
                </a:lnTo>
                <a:lnTo>
                  <a:pt x="211926" y="953449"/>
                </a:lnTo>
                <a:lnTo>
                  <a:pt x="248229" y="978708"/>
                </a:lnTo>
                <a:lnTo>
                  <a:pt x="286653" y="1001119"/>
                </a:lnTo>
                <a:lnTo>
                  <a:pt x="327032" y="1020521"/>
                </a:lnTo>
                <a:lnTo>
                  <a:pt x="369201" y="1036754"/>
                </a:lnTo>
                <a:lnTo>
                  <a:pt x="412992" y="1049659"/>
                </a:lnTo>
                <a:lnTo>
                  <a:pt x="458242" y="1059075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5"/>
                </a:lnTo>
                <a:lnTo>
                  <a:pt x="691890" y="1049659"/>
                </a:lnTo>
                <a:lnTo>
                  <a:pt x="735678" y="1036754"/>
                </a:lnTo>
                <a:lnTo>
                  <a:pt x="777845" y="1020521"/>
                </a:lnTo>
                <a:lnTo>
                  <a:pt x="818223" y="1001119"/>
                </a:lnTo>
                <a:lnTo>
                  <a:pt x="856648" y="978708"/>
                </a:lnTo>
                <a:lnTo>
                  <a:pt x="892952" y="953449"/>
                </a:lnTo>
                <a:lnTo>
                  <a:pt x="926970" y="925502"/>
                </a:lnTo>
                <a:lnTo>
                  <a:pt x="958536" y="895027"/>
                </a:lnTo>
                <a:lnTo>
                  <a:pt x="987484" y="862183"/>
                </a:lnTo>
                <a:lnTo>
                  <a:pt x="1013648" y="827132"/>
                </a:lnTo>
                <a:lnTo>
                  <a:pt x="1036861" y="790033"/>
                </a:lnTo>
                <a:lnTo>
                  <a:pt x="1056959" y="751046"/>
                </a:lnTo>
                <a:lnTo>
                  <a:pt x="1073775" y="710331"/>
                </a:lnTo>
                <a:lnTo>
                  <a:pt x="1087143" y="668049"/>
                </a:lnTo>
                <a:lnTo>
                  <a:pt x="1096897" y="624360"/>
                </a:lnTo>
                <a:lnTo>
                  <a:pt x="1102871" y="579423"/>
                </a:lnTo>
                <a:lnTo>
                  <a:pt x="1104900" y="533400"/>
                </a:lnTo>
                <a:lnTo>
                  <a:pt x="1102871" y="487376"/>
                </a:lnTo>
                <a:lnTo>
                  <a:pt x="1096897" y="442439"/>
                </a:lnTo>
                <a:lnTo>
                  <a:pt x="1087143" y="398750"/>
                </a:lnTo>
                <a:lnTo>
                  <a:pt x="1073775" y="356468"/>
                </a:lnTo>
                <a:lnTo>
                  <a:pt x="1056959" y="315753"/>
                </a:lnTo>
                <a:lnTo>
                  <a:pt x="1036861" y="276766"/>
                </a:lnTo>
                <a:lnTo>
                  <a:pt x="1013648" y="239667"/>
                </a:lnTo>
                <a:lnTo>
                  <a:pt x="987484" y="204616"/>
                </a:lnTo>
                <a:lnTo>
                  <a:pt x="958536" y="171772"/>
                </a:lnTo>
                <a:lnTo>
                  <a:pt x="926970" y="141297"/>
                </a:lnTo>
                <a:lnTo>
                  <a:pt x="892952" y="113350"/>
                </a:lnTo>
                <a:lnTo>
                  <a:pt x="856648" y="88091"/>
                </a:lnTo>
                <a:lnTo>
                  <a:pt x="818223" y="65680"/>
                </a:lnTo>
                <a:lnTo>
                  <a:pt x="777845" y="46278"/>
                </a:lnTo>
                <a:lnTo>
                  <a:pt x="735678" y="30045"/>
                </a:lnTo>
                <a:lnTo>
                  <a:pt x="691890" y="17140"/>
                </a:lnTo>
                <a:lnTo>
                  <a:pt x="646644" y="7724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62050" y="5871210"/>
            <a:ext cx="45593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45" dirty="0">
                <a:solidFill>
                  <a:srgbClr val="FFFFFF"/>
                </a:solidFill>
                <a:latin typeface="Trebuchet MS"/>
                <a:cs typeface="Trebuchet MS"/>
              </a:rPr>
              <a:t>CBA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362076" y="3057525"/>
            <a:ext cx="3057525" cy="1066800"/>
          </a:xfrm>
          <a:custGeom>
            <a:avLst/>
            <a:gdLst/>
            <a:ahLst/>
            <a:cxnLst/>
            <a:rect l="l" t="t" r="r" b="b"/>
            <a:pathLst>
              <a:path w="3057525" h="1066800">
                <a:moveTo>
                  <a:pt x="3057525" y="0"/>
                </a:moveTo>
                <a:lnTo>
                  <a:pt x="0" y="0"/>
                </a:lnTo>
                <a:lnTo>
                  <a:pt x="0" y="1066800"/>
                </a:lnTo>
                <a:lnTo>
                  <a:pt x="3057525" y="1066800"/>
                </a:lnTo>
                <a:lnTo>
                  <a:pt x="3057525" y="0"/>
                </a:lnTo>
                <a:close/>
              </a:path>
            </a:pathLst>
          </a:custGeom>
          <a:solidFill>
            <a:srgbClr val="D2EDF8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115820" y="3325748"/>
            <a:ext cx="222631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b="1" spc="-10" dirty="0">
                <a:solidFill>
                  <a:prstClr val="black"/>
                </a:solidFill>
                <a:latin typeface="Trebuchet MS"/>
                <a:cs typeface="Trebuchet MS"/>
              </a:rPr>
              <a:t>Effectiveness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838200" y="3057525"/>
            <a:ext cx="1104900" cy="1066800"/>
          </a:xfrm>
          <a:custGeom>
            <a:avLst/>
            <a:gdLst/>
            <a:ahLst/>
            <a:cxnLst/>
            <a:rect l="l" t="t" r="r" b="b"/>
            <a:pathLst>
              <a:path w="1104900" h="1066800">
                <a:moveTo>
                  <a:pt x="552450" y="0"/>
                </a:moveTo>
                <a:lnTo>
                  <a:pt x="504783" y="1957"/>
                </a:lnTo>
                <a:lnTo>
                  <a:pt x="458242" y="7723"/>
                </a:lnTo>
                <a:lnTo>
                  <a:pt x="412992" y="17137"/>
                </a:lnTo>
                <a:lnTo>
                  <a:pt x="369201" y="30040"/>
                </a:lnTo>
                <a:lnTo>
                  <a:pt x="327032" y="46271"/>
                </a:lnTo>
                <a:lnTo>
                  <a:pt x="286653" y="65670"/>
                </a:lnTo>
                <a:lnTo>
                  <a:pt x="248229" y="88078"/>
                </a:lnTo>
                <a:lnTo>
                  <a:pt x="211926" y="113334"/>
                </a:lnTo>
                <a:lnTo>
                  <a:pt x="177909" y="141279"/>
                </a:lnTo>
                <a:lnTo>
                  <a:pt x="146345" y="171752"/>
                </a:lnTo>
                <a:lnTo>
                  <a:pt x="117400" y="204594"/>
                </a:lnTo>
                <a:lnTo>
                  <a:pt x="91238" y="239645"/>
                </a:lnTo>
                <a:lnTo>
                  <a:pt x="68027" y="276744"/>
                </a:lnTo>
                <a:lnTo>
                  <a:pt x="47932" y="315731"/>
                </a:lnTo>
                <a:lnTo>
                  <a:pt x="31119" y="356448"/>
                </a:lnTo>
                <a:lnTo>
                  <a:pt x="17753" y="398732"/>
                </a:lnTo>
                <a:lnTo>
                  <a:pt x="8000" y="442426"/>
                </a:lnTo>
                <a:lnTo>
                  <a:pt x="2027" y="487368"/>
                </a:lnTo>
                <a:lnTo>
                  <a:pt x="0" y="533400"/>
                </a:lnTo>
                <a:lnTo>
                  <a:pt x="2027" y="579431"/>
                </a:lnTo>
                <a:lnTo>
                  <a:pt x="8000" y="624373"/>
                </a:lnTo>
                <a:lnTo>
                  <a:pt x="17753" y="668067"/>
                </a:lnTo>
                <a:lnTo>
                  <a:pt x="31119" y="710351"/>
                </a:lnTo>
                <a:lnTo>
                  <a:pt x="47932" y="751068"/>
                </a:lnTo>
                <a:lnTo>
                  <a:pt x="68027" y="790055"/>
                </a:lnTo>
                <a:lnTo>
                  <a:pt x="91238" y="827154"/>
                </a:lnTo>
                <a:lnTo>
                  <a:pt x="117400" y="862205"/>
                </a:lnTo>
                <a:lnTo>
                  <a:pt x="146345" y="895047"/>
                </a:lnTo>
                <a:lnTo>
                  <a:pt x="177909" y="925520"/>
                </a:lnTo>
                <a:lnTo>
                  <a:pt x="211926" y="953465"/>
                </a:lnTo>
                <a:lnTo>
                  <a:pt x="248229" y="978721"/>
                </a:lnTo>
                <a:lnTo>
                  <a:pt x="286653" y="1001129"/>
                </a:lnTo>
                <a:lnTo>
                  <a:pt x="327032" y="1020528"/>
                </a:lnTo>
                <a:lnTo>
                  <a:pt x="369201" y="1036759"/>
                </a:lnTo>
                <a:lnTo>
                  <a:pt x="412992" y="1049662"/>
                </a:lnTo>
                <a:lnTo>
                  <a:pt x="458242" y="1059076"/>
                </a:lnTo>
                <a:lnTo>
                  <a:pt x="504783" y="1064842"/>
                </a:lnTo>
                <a:lnTo>
                  <a:pt x="552450" y="1066800"/>
                </a:lnTo>
                <a:lnTo>
                  <a:pt x="600109" y="1064842"/>
                </a:lnTo>
                <a:lnTo>
                  <a:pt x="646644" y="1059076"/>
                </a:lnTo>
                <a:lnTo>
                  <a:pt x="691890" y="1049662"/>
                </a:lnTo>
                <a:lnTo>
                  <a:pt x="735678" y="1036759"/>
                </a:lnTo>
                <a:lnTo>
                  <a:pt x="777845" y="1020528"/>
                </a:lnTo>
                <a:lnTo>
                  <a:pt x="818223" y="1001129"/>
                </a:lnTo>
                <a:lnTo>
                  <a:pt x="856648" y="978721"/>
                </a:lnTo>
                <a:lnTo>
                  <a:pt x="892952" y="953465"/>
                </a:lnTo>
                <a:lnTo>
                  <a:pt x="926970" y="925520"/>
                </a:lnTo>
                <a:lnTo>
                  <a:pt x="958536" y="895047"/>
                </a:lnTo>
                <a:lnTo>
                  <a:pt x="987484" y="862205"/>
                </a:lnTo>
                <a:lnTo>
                  <a:pt x="1013648" y="827154"/>
                </a:lnTo>
                <a:lnTo>
                  <a:pt x="1036861" y="790055"/>
                </a:lnTo>
                <a:lnTo>
                  <a:pt x="1056959" y="751068"/>
                </a:lnTo>
                <a:lnTo>
                  <a:pt x="1073775" y="710351"/>
                </a:lnTo>
                <a:lnTo>
                  <a:pt x="1087143" y="668067"/>
                </a:lnTo>
                <a:lnTo>
                  <a:pt x="1096897" y="624373"/>
                </a:lnTo>
                <a:lnTo>
                  <a:pt x="1102871" y="579431"/>
                </a:lnTo>
                <a:lnTo>
                  <a:pt x="1104900" y="533400"/>
                </a:lnTo>
                <a:lnTo>
                  <a:pt x="1102871" y="487368"/>
                </a:lnTo>
                <a:lnTo>
                  <a:pt x="1096897" y="442426"/>
                </a:lnTo>
                <a:lnTo>
                  <a:pt x="1087143" y="398732"/>
                </a:lnTo>
                <a:lnTo>
                  <a:pt x="1073775" y="356448"/>
                </a:lnTo>
                <a:lnTo>
                  <a:pt x="1056959" y="315731"/>
                </a:lnTo>
                <a:lnTo>
                  <a:pt x="1036861" y="276744"/>
                </a:lnTo>
                <a:lnTo>
                  <a:pt x="1013648" y="239645"/>
                </a:lnTo>
                <a:lnTo>
                  <a:pt x="987484" y="204594"/>
                </a:lnTo>
                <a:lnTo>
                  <a:pt x="958536" y="171752"/>
                </a:lnTo>
                <a:lnTo>
                  <a:pt x="926970" y="141279"/>
                </a:lnTo>
                <a:lnTo>
                  <a:pt x="892952" y="113334"/>
                </a:lnTo>
                <a:lnTo>
                  <a:pt x="856648" y="88078"/>
                </a:lnTo>
                <a:lnTo>
                  <a:pt x="818223" y="65670"/>
                </a:lnTo>
                <a:lnTo>
                  <a:pt x="777845" y="46271"/>
                </a:lnTo>
                <a:lnTo>
                  <a:pt x="735678" y="30040"/>
                </a:lnTo>
                <a:lnTo>
                  <a:pt x="691890" y="17137"/>
                </a:lnTo>
                <a:lnTo>
                  <a:pt x="646644" y="7723"/>
                </a:lnTo>
                <a:lnTo>
                  <a:pt x="600109" y="1957"/>
                </a:lnTo>
                <a:lnTo>
                  <a:pt x="552450" y="0"/>
                </a:lnTo>
                <a:close/>
              </a:path>
            </a:pathLst>
          </a:custGeom>
          <a:solidFill>
            <a:srgbClr val="24A9E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66177" y="3429953"/>
            <a:ext cx="44704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pc="40" dirty="0">
                <a:solidFill>
                  <a:srgbClr val="FFFFFF"/>
                </a:solidFill>
                <a:latin typeface="Trebuchet MS"/>
                <a:cs typeface="Trebuchet MS"/>
              </a:rPr>
              <a:t>CEA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14</a:t>
            </a:fld>
            <a:endParaRPr spc="-25" dirty="0"/>
          </a:p>
        </p:txBody>
      </p:sp>
      <p:sp>
        <p:nvSpPr>
          <p:cNvPr id="21" name="object 21"/>
          <p:cNvSpPr txBox="1"/>
          <p:nvPr/>
        </p:nvSpPr>
        <p:spPr>
          <a:xfrm>
            <a:off x="9418319" y="2090419"/>
            <a:ext cx="213614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80" dirty="0">
                <a:solidFill>
                  <a:srgbClr val="084785"/>
                </a:solidFill>
                <a:latin typeface="Trebuchet MS"/>
                <a:cs typeface="Trebuchet MS"/>
              </a:rPr>
              <a:t>Cost</a:t>
            </a:r>
            <a:r>
              <a:rPr sz="2750" spc="-21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-55" dirty="0">
                <a:solidFill>
                  <a:srgbClr val="084785"/>
                </a:solidFill>
                <a:latin typeface="Trebuchet MS"/>
                <a:cs typeface="Trebuchet MS"/>
              </a:rPr>
              <a:t>per</a:t>
            </a:r>
            <a:r>
              <a:rPr sz="2750" spc="-24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45" dirty="0">
                <a:solidFill>
                  <a:srgbClr val="084785"/>
                </a:solidFill>
                <a:latin typeface="Trebuchet MS"/>
                <a:cs typeface="Trebuchet MS"/>
              </a:rPr>
              <a:t>case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313046" y="2090419"/>
            <a:ext cx="236347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75" dirty="0">
                <a:solidFill>
                  <a:srgbClr val="FB7500"/>
                </a:solidFill>
                <a:latin typeface="Trebuchet MS"/>
                <a:cs typeface="Trebuchet MS"/>
              </a:rPr>
              <a:t>Same</a:t>
            </a:r>
            <a:r>
              <a:rPr sz="2750" spc="-254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srgbClr val="FB7500"/>
                </a:solidFill>
                <a:latin typeface="Trebuchet MS"/>
                <a:cs typeface="Trebuchet MS"/>
              </a:rPr>
              <a:t>outcome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493640" y="3325748"/>
            <a:ext cx="1997075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-40" dirty="0">
                <a:solidFill>
                  <a:srgbClr val="FB7500"/>
                </a:solidFill>
                <a:latin typeface="Trebuchet MS"/>
                <a:cs typeface="Trebuchet MS"/>
              </a:rPr>
              <a:t>Natural</a:t>
            </a:r>
            <a:r>
              <a:rPr sz="2750" spc="-220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srgbClr val="FB7500"/>
                </a:solidFill>
                <a:latin typeface="Trebuchet MS"/>
                <a:cs typeface="Trebuchet MS"/>
              </a:rPr>
              <a:t>units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963660" y="3008948"/>
            <a:ext cx="3049270" cy="2232791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12066" marR="5080" indent="1270" algn="ctr" defTabSz="609630">
              <a:lnSpc>
                <a:spcPct val="80600"/>
              </a:lnSpc>
              <a:spcBef>
                <a:spcPts val="730"/>
              </a:spcBef>
            </a:pPr>
            <a:r>
              <a:rPr sz="2600" spc="70" dirty="0">
                <a:solidFill>
                  <a:srgbClr val="084785"/>
                </a:solidFill>
                <a:latin typeface="Trebuchet MS"/>
                <a:cs typeface="Trebuchet MS"/>
              </a:rPr>
              <a:t>Cost</a:t>
            </a:r>
            <a:r>
              <a:rPr sz="2600" spc="-24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-65" dirty="0">
                <a:solidFill>
                  <a:srgbClr val="084785"/>
                </a:solidFill>
                <a:latin typeface="Trebuchet MS"/>
                <a:cs typeface="Trebuchet MS"/>
              </a:rPr>
              <a:t>per</a:t>
            </a:r>
            <a:r>
              <a:rPr sz="2600" spc="-28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-105" dirty="0">
                <a:solidFill>
                  <a:srgbClr val="084785"/>
                </a:solidFill>
                <a:latin typeface="Trebuchet MS"/>
                <a:cs typeface="Trebuchet MS"/>
              </a:rPr>
              <a:t>life-</a:t>
            </a:r>
            <a:r>
              <a:rPr sz="2600" spc="-20" dirty="0">
                <a:solidFill>
                  <a:srgbClr val="084785"/>
                </a:solidFill>
                <a:latin typeface="Trebuchet MS"/>
                <a:cs typeface="Trebuchet MS"/>
              </a:rPr>
              <a:t>year </a:t>
            </a:r>
            <a:r>
              <a:rPr sz="2600" spc="-70" dirty="0">
                <a:solidFill>
                  <a:srgbClr val="084785"/>
                </a:solidFill>
                <a:latin typeface="Trebuchet MS"/>
                <a:cs typeface="Trebuchet MS"/>
              </a:rPr>
              <a:t>gained,</a:t>
            </a:r>
            <a:r>
              <a:rPr sz="2600" spc="-20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084785"/>
                </a:solidFill>
                <a:latin typeface="Trebuchet MS"/>
                <a:cs typeface="Trebuchet MS"/>
              </a:rPr>
              <a:t>cost</a:t>
            </a:r>
            <a:r>
              <a:rPr sz="2600" spc="-22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-65" dirty="0">
                <a:solidFill>
                  <a:srgbClr val="084785"/>
                </a:solidFill>
                <a:latin typeface="Trebuchet MS"/>
                <a:cs typeface="Trebuchet MS"/>
              </a:rPr>
              <a:t>per</a:t>
            </a:r>
            <a:r>
              <a:rPr sz="2600" spc="-17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35" dirty="0">
                <a:solidFill>
                  <a:srgbClr val="084785"/>
                </a:solidFill>
                <a:latin typeface="Trebuchet MS"/>
                <a:cs typeface="Trebuchet MS"/>
              </a:rPr>
              <a:t>case </a:t>
            </a:r>
            <a:r>
              <a:rPr sz="2600" spc="-65" dirty="0">
                <a:solidFill>
                  <a:srgbClr val="084785"/>
                </a:solidFill>
                <a:latin typeface="Trebuchet MS"/>
                <a:cs typeface="Trebuchet MS"/>
              </a:rPr>
              <a:t>detected</a:t>
            </a:r>
            <a:r>
              <a:rPr sz="2600" spc="-23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084785"/>
                </a:solidFill>
                <a:latin typeface="Trebuchet MS"/>
                <a:cs typeface="Trebuchet MS"/>
              </a:rPr>
              <a:t>(ICER)</a:t>
            </a:r>
            <a:endParaRPr sz="26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36866" marR="231152" algn="ctr" defTabSz="609630">
              <a:lnSpc>
                <a:spcPts val="3080"/>
              </a:lnSpc>
              <a:spcBef>
                <a:spcPts val="2850"/>
              </a:spcBef>
            </a:pPr>
            <a:r>
              <a:rPr sz="2750" spc="80" dirty="0">
                <a:solidFill>
                  <a:srgbClr val="084785"/>
                </a:solidFill>
                <a:latin typeface="Trebuchet MS"/>
                <a:cs typeface="Trebuchet MS"/>
              </a:rPr>
              <a:t>Cost</a:t>
            </a:r>
            <a:r>
              <a:rPr sz="2750" spc="-21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-55" dirty="0">
                <a:solidFill>
                  <a:srgbClr val="084785"/>
                </a:solidFill>
                <a:latin typeface="Trebuchet MS"/>
                <a:cs typeface="Trebuchet MS"/>
              </a:rPr>
              <a:t>per</a:t>
            </a:r>
            <a:r>
              <a:rPr sz="2750" spc="-24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-55" dirty="0">
                <a:solidFill>
                  <a:srgbClr val="084785"/>
                </a:solidFill>
                <a:latin typeface="Trebuchet MS"/>
                <a:cs typeface="Trebuchet MS"/>
              </a:rPr>
              <a:t>QALY</a:t>
            </a:r>
            <a:r>
              <a:rPr sz="2750" spc="-21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-25" dirty="0">
                <a:solidFill>
                  <a:srgbClr val="084785"/>
                </a:solidFill>
                <a:latin typeface="Trebuchet MS"/>
                <a:cs typeface="Trebuchet MS"/>
              </a:rPr>
              <a:t>or </a:t>
            </a:r>
            <a:r>
              <a:rPr sz="2750" spc="-20" dirty="0">
                <a:solidFill>
                  <a:srgbClr val="084785"/>
                </a:solidFill>
                <a:latin typeface="Trebuchet MS"/>
                <a:cs typeface="Trebuchet MS"/>
              </a:rPr>
              <a:t>DALY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322570" y="4561204"/>
            <a:ext cx="2344420" cy="43986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-110" dirty="0">
                <a:solidFill>
                  <a:srgbClr val="FB7500"/>
                </a:solidFill>
                <a:latin typeface="Trebuchet MS"/>
                <a:cs typeface="Trebuchet MS"/>
              </a:rPr>
              <a:t>Utility</a:t>
            </a:r>
            <a:r>
              <a:rPr sz="2750" spc="-250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srgbClr val="FB7500"/>
                </a:solidFill>
                <a:latin typeface="Trebuchet MS"/>
                <a:cs typeface="Trebuchet MS"/>
              </a:rPr>
              <a:t>measure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095494" y="5420106"/>
            <a:ext cx="2794000" cy="10034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67349" marR="5080" indent="-255283" defTabSz="609630">
              <a:lnSpc>
                <a:spcPct val="122900"/>
              </a:lnSpc>
              <a:spcBef>
                <a:spcPts val="90"/>
              </a:spcBef>
            </a:pPr>
            <a:r>
              <a:rPr sz="2750" dirty="0">
                <a:solidFill>
                  <a:srgbClr val="FB7500"/>
                </a:solidFill>
                <a:latin typeface="Trebuchet MS"/>
                <a:cs typeface="Trebuchet MS"/>
              </a:rPr>
              <a:t>Willingness</a:t>
            </a:r>
            <a:r>
              <a:rPr sz="2750" spc="-150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85" dirty="0">
                <a:solidFill>
                  <a:srgbClr val="FB7500"/>
                </a:solidFill>
                <a:latin typeface="Trebuchet MS"/>
                <a:cs typeface="Trebuchet MS"/>
              </a:rPr>
              <a:t>to</a:t>
            </a:r>
            <a:r>
              <a:rPr sz="2750" spc="-180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25" dirty="0">
                <a:solidFill>
                  <a:srgbClr val="FB7500"/>
                </a:solidFill>
                <a:latin typeface="Trebuchet MS"/>
                <a:cs typeface="Trebuchet MS"/>
              </a:rPr>
              <a:t>pay </a:t>
            </a:r>
            <a:r>
              <a:rPr sz="2750" spc="75" dirty="0">
                <a:solidFill>
                  <a:srgbClr val="FB7500"/>
                </a:solidFill>
                <a:latin typeface="Trebuchet MS"/>
                <a:cs typeface="Trebuchet MS"/>
              </a:rPr>
              <a:t>Human</a:t>
            </a:r>
            <a:r>
              <a:rPr sz="2750" spc="-265" dirty="0">
                <a:solidFill>
                  <a:srgbClr val="FB7500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srgbClr val="FB7500"/>
                </a:solidFill>
                <a:latin typeface="Trebuchet MS"/>
                <a:cs typeface="Trebuchet MS"/>
              </a:rPr>
              <a:t>capital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9063356" y="5575301"/>
            <a:ext cx="2851150" cy="847667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marL="1080824" marR="5080" indent="-1068759" defTabSz="609630">
              <a:lnSpc>
                <a:spcPts val="3080"/>
              </a:lnSpc>
              <a:spcBef>
                <a:spcPts val="409"/>
              </a:spcBef>
            </a:pPr>
            <a:r>
              <a:rPr sz="2750" spc="-10" dirty="0">
                <a:solidFill>
                  <a:srgbClr val="084785"/>
                </a:solidFill>
                <a:latin typeface="Trebuchet MS"/>
                <a:cs typeface="Trebuchet MS"/>
              </a:rPr>
              <a:t>Net</a:t>
            </a:r>
            <a:r>
              <a:rPr sz="2750" spc="-204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-80" dirty="0">
                <a:solidFill>
                  <a:srgbClr val="084785"/>
                </a:solidFill>
                <a:latin typeface="Trebuchet MS"/>
                <a:cs typeface="Trebuchet MS"/>
              </a:rPr>
              <a:t>benefit</a:t>
            </a:r>
            <a:r>
              <a:rPr sz="2750" spc="-285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-85" dirty="0">
                <a:solidFill>
                  <a:srgbClr val="084785"/>
                </a:solidFill>
                <a:latin typeface="Trebuchet MS"/>
                <a:cs typeface="Trebuchet MS"/>
              </a:rPr>
              <a:t>to</a:t>
            </a:r>
            <a:r>
              <a:rPr sz="2750" spc="-240" dirty="0">
                <a:solidFill>
                  <a:srgbClr val="084785"/>
                </a:solidFill>
                <a:latin typeface="Trebuchet MS"/>
                <a:cs typeface="Trebuchet MS"/>
              </a:rPr>
              <a:t> </a:t>
            </a:r>
            <a:r>
              <a:rPr sz="2750" spc="40" dirty="0">
                <a:solidFill>
                  <a:srgbClr val="084785"/>
                </a:solidFill>
                <a:latin typeface="Trebuchet MS"/>
                <a:cs typeface="Trebuchet MS"/>
              </a:rPr>
              <a:t>cost </a:t>
            </a:r>
            <a:r>
              <a:rPr sz="2750" spc="-20" dirty="0">
                <a:solidFill>
                  <a:srgbClr val="084785"/>
                </a:solidFill>
                <a:latin typeface="Trebuchet MS"/>
                <a:cs typeface="Trebuchet MS"/>
              </a:rPr>
              <a:t>ratio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100" dirty="0"/>
              <a:t>Methods</a:t>
            </a:r>
            <a:r>
              <a:rPr spc="-484" dirty="0"/>
              <a:t> </a:t>
            </a:r>
            <a:r>
              <a:rPr spc="-300" dirty="0"/>
              <a:t>for</a:t>
            </a:r>
            <a:r>
              <a:rPr spc="-400" dirty="0"/>
              <a:t> </a:t>
            </a:r>
            <a:r>
              <a:rPr spc="-150" dirty="0"/>
              <a:t>economic</a:t>
            </a:r>
            <a:r>
              <a:rPr spc="-465" dirty="0"/>
              <a:t> </a:t>
            </a:r>
            <a:r>
              <a:rPr spc="-170" dirty="0"/>
              <a:t>evaluations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15</a:t>
            </a:fld>
            <a:endParaRPr spc="-25" dirty="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800100" y="1787526"/>
          <a:ext cx="10534650" cy="2764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7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5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Alongside</a:t>
                      </a:r>
                      <a:r>
                        <a:rPr sz="1800" b="1" spc="-16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clinical</a:t>
                      </a:r>
                      <a:r>
                        <a:rPr sz="1800" b="1" spc="-14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2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trial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920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A9E0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sz="1800" b="1" spc="-3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Pragmatic</a:t>
                      </a:r>
                      <a:r>
                        <a:rPr sz="1800" b="1" spc="-114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2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trial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920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76200">
                      <a:solidFill>
                        <a:srgbClr val="FB7500"/>
                      </a:solidFill>
                      <a:prstDash val="solid"/>
                    </a:lnR>
                    <a:lnT w="762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A9E0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Decision</a:t>
                      </a:r>
                      <a:r>
                        <a:rPr sz="1800" b="1" spc="-8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modelling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9209" marB="0">
                    <a:lnL w="76200">
                      <a:solidFill>
                        <a:srgbClr val="FB7500"/>
                      </a:solidFill>
                      <a:prstDash val="solid"/>
                    </a:lnL>
                    <a:lnR w="76200">
                      <a:solidFill>
                        <a:srgbClr val="FB7500"/>
                      </a:solidFill>
                      <a:prstDash val="solid"/>
                    </a:lnR>
                    <a:lnT w="76200">
                      <a:solidFill>
                        <a:srgbClr val="FB7500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A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8085">
                <a:tc>
                  <a:txBody>
                    <a:bodyPr/>
                    <a:lstStyle/>
                    <a:p>
                      <a:pPr marL="92075" marR="401955">
                        <a:lnSpc>
                          <a:spcPct val="100800"/>
                        </a:lnSpc>
                        <a:spcBef>
                          <a:spcPts val="219"/>
                        </a:spcBef>
                      </a:pPr>
                      <a:r>
                        <a:rPr sz="1800" spc="-60" dirty="0">
                          <a:latin typeface="Trebuchet MS"/>
                          <a:cs typeface="Trebuchet MS"/>
                        </a:rPr>
                        <a:t>Efficacy:</a:t>
                      </a:r>
                      <a:r>
                        <a:rPr sz="1800" spc="-13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80" dirty="0">
                          <a:latin typeface="Trebuchet MS"/>
                          <a:cs typeface="Trebuchet MS"/>
                        </a:rPr>
                        <a:t>as</a:t>
                      </a:r>
                      <a:r>
                        <a:rPr sz="1800" spc="-19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70" dirty="0">
                          <a:latin typeface="Trebuchet MS"/>
                          <a:cs typeface="Trebuchet MS"/>
                        </a:rPr>
                        <a:t>part</a:t>
                      </a:r>
                      <a:r>
                        <a:rPr sz="1800" spc="-13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of</a:t>
                      </a:r>
                      <a:r>
                        <a:rPr sz="1800" spc="-16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30" dirty="0">
                          <a:latin typeface="Trebuchet MS"/>
                          <a:cs typeface="Trebuchet MS"/>
                        </a:rPr>
                        <a:t>clinical</a:t>
                      </a:r>
                      <a:r>
                        <a:rPr sz="1800" spc="-16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45" dirty="0">
                          <a:latin typeface="Trebuchet MS"/>
                          <a:cs typeface="Trebuchet MS"/>
                        </a:rPr>
                        <a:t>trial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Cost:</a:t>
                      </a:r>
                      <a:r>
                        <a:rPr sz="1800" spc="-13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0" dirty="0">
                          <a:latin typeface="Trebuchet MS"/>
                          <a:cs typeface="Trebuchet MS"/>
                        </a:rPr>
                        <a:t>from</a:t>
                      </a:r>
                      <a:r>
                        <a:rPr sz="1800" spc="-17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0" dirty="0">
                          <a:latin typeface="Trebuchet MS"/>
                          <a:cs typeface="Trebuchet MS"/>
                        </a:rPr>
                        <a:t>trial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793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DE1F4"/>
                    </a:solidFill>
                  </a:tcPr>
                </a:tc>
                <a:tc>
                  <a:txBody>
                    <a:bodyPr/>
                    <a:lstStyle/>
                    <a:p>
                      <a:pPr marL="94615" marR="517525">
                        <a:lnSpc>
                          <a:spcPct val="100800"/>
                        </a:lnSpc>
                        <a:spcBef>
                          <a:spcPts val="219"/>
                        </a:spcBef>
                      </a:pPr>
                      <a:r>
                        <a:rPr sz="1800" spc="-45" dirty="0">
                          <a:latin typeface="Trebuchet MS"/>
                          <a:cs typeface="Trebuchet MS"/>
                        </a:rPr>
                        <a:t>Effectiveness:</a:t>
                      </a:r>
                      <a:r>
                        <a:rPr sz="1800" spc="-16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45" dirty="0">
                          <a:latin typeface="Trebuchet MS"/>
                          <a:cs typeface="Trebuchet MS"/>
                        </a:rPr>
                        <a:t>pragmatic </a:t>
                      </a:r>
                      <a:r>
                        <a:rPr sz="1800" spc="-55" dirty="0">
                          <a:latin typeface="Trebuchet MS"/>
                          <a:cs typeface="Trebuchet MS"/>
                        </a:rPr>
                        <a:t>trial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Cost:</a:t>
                      </a:r>
                      <a:r>
                        <a:rPr sz="1800" spc="-14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0" dirty="0">
                          <a:latin typeface="Trebuchet MS"/>
                          <a:cs typeface="Trebuchet MS"/>
                        </a:rPr>
                        <a:t>from</a:t>
                      </a:r>
                      <a:r>
                        <a:rPr sz="1800" spc="-18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0" dirty="0">
                          <a:latin typeface="Trebuchet MS"/>
                          <a:cs typeface="Trebuchet MS"/>
                        </a:rPr>
                        <a:t>trial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793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76200">
                      <a:solidFill>
                        <a:srgbClr val="FB7500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DE1F4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605155">
                        <a:lnSpc>
                          <a:spcPct val="100800"/>
                        </a:lnSpc>
                        <a:spcBef>
                          <a:spcPts val="219"/>
                        </a:spcBef>
                      </a:pPr>
                      <a:r>
                        <a:rPr sz="1800" spc="-50" dirty="0">
                          <a:latin typeface="Trebuchet MS"/>
                          <a:cs typeface="Trebuchet MS"/>
                        </a:rPr>
                        <a:t>Efficacy</a:t>
                      </a:r>
                      <a:r>
                        <a:rPr sz="1800" spc="-11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50" dirty="0">
                          <a:latin typeface="Trebuchet MS"/>
                          <a:cs typeface="Trebuchet MS"/>
                        </a:rPr>
                        <a:t>or</a:t>
                      </a:r>
                      <a:r>
                        <a:rPr sz="1800" spc="-114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45" dirty="0">
                          <a:latin typeface="Trebuchet MS"/>
                          <a:cs typeface="Trebuchet MS"/>
                        </a:rPr>
                        <a:t>effectiveness</a:t>
                      </a:r>
                      <a:r>
                        <a:rPr sz="1800" spc="-9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5" dirty="0">
                          <a:latin typeface="Trebuchet MS"/>
                          <a:cs typeface="Trebuchet MS"/>
                        </a:rPr>
                        <a:t>and cost:</a:t>
                      </a:r>
                      <a:r>
                        <a:rPr sz="1800" spc="-12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30" dirty="0">
                          <a:latin typeface="Trebuchet MS"/>
                          <a:cs typeface="Trebuchet MS"/>
                        </a:rPr>
                        <a:t>systematic</a:t>
                      </a:r>
                      <a:r>
                        <a:rPr sz="1800" spc="-10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85" dirty="0">
                          <a:latin typeface="Trebuchet MS"/>
                          <a:cs typeface="Trebuchet MS"/>
                        </a:rPr>
                        <a:t>review</a:t>
                      </a:r>
                      <a:r>
                        <a:rPr sz="1800" spc="-7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5" dirty="0">
                          <a:latin typeface="Trebuchet MS"/>
                          <a:cs typeface="Trebuchet MS"/>
                        </a:rPr>
                        <a:t>and </a:t>
                      </a:r>
                      <a:r>
                        <a:rPr sz="1800" spc="-50" dirty="0">
                          <a:latin typeface="Trebuchet MS"/>
                          <a:cs typeface="Trebuchet MS"/>
                        </a:rPr>
                        <a:t>meta-</a:t>
                      </a:r>
                      <a:r>
                        <a:rPr sz="1800" spc="-30" dirty="0">
                          <a:latin typeface="Trebuchet MS"/>
                          <a:cs typeface="Trebuchet MS"/>
                        </a:rPr>
                        <a:t>analysis,</a:t>
                      </a:r>
                      <a:r>
                        <a:rPr sz="1800" spc="-7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30" dirty="0">
                          <a:latin typeface="Trebuchet MS"/>
                          <a:cs typeface="Trebuchet MS"/>
                        </a:rPr>
                        <a:t>survey</a:t>
                      </a:r>
                      <a:r>
                        <a:rPr sz="1800" spc="-15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5" dirty="0">
                          <a:latin typeface="Trebuchet MS"/>
                          <a:cs typeface="Trebuchet MS"/>
                        </a:rPr>
                        <a:t>or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databases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7939" marB="0">
                    <a:lnL w="76200">
                      <a:solidFill>
                        <a:srgbClr val="FB7500"/>
                      </a:solidFill>
                      <a:prstDash val="solid"/>
                    </a:lnL>
                    <a:lnR w="76200">
                      <a:solidFill>
                        <a:srgbClr val="FB7500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DE1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0945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10" dirty="0">
                          <a:latin typeface="Trebuchet MS"/>
                          <a:cs typeface="Trebuchet MS"/>
                        </a:rPr>
                        <a:t>Limitations: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  <a:p>
                      <a:pPr marL="243204" indent="-151130">
                        <a:lnSpc>
                          <a:spcPct val="100000"/>
                        </a:lnSpc>
                        <a:spcBef>
                          <a:spcPts val="15"/>
                        </a:spcBef>
                        <a:buChar char="•"/>
                        <a:tabLst>
                          <a:tab pos="243204" algn="l"/>
                        </a:tabLst>
                      </a:pPr>
                      <a:r>
                        <a:rPr sz="1800" dirty="0">
                          <a:latin typeface="Trebuchet MS"/>
                          <a:cs typeface="Trebuchet MS"/>
                        </a:rPr>
                        <a:t>Number</a:t>
                      </a:r>
                      <a:r>
                        <a:rPr sz="1800" spc="-16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of</a:t>
                      </a:r>
                      <a:r>
                        <a:rPr sz="1800" spc="-17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comparators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  <a:p>
                      <a:pPr marL="243204" indent="-151130">
                        <a:lnSpc>
                          <a:spcPct val="100000"/>
                        </a:lnSpc>
                        <a:spcBef>
                          <a:spcPts val="20"/>
                        </a:spcBef>
                        <a:buChar char="•"/>
                        <a:tabLst>
                          <a:tab pos="243204" algn="l"/>
                        </a:tabLst>
                      </a:pPr>
                      <a:r>
                        <a:rPr sz="1800" spc="-55" dirty="0">
                          <a:latin typeface="Trebuchet MS"/>
                          <a:cs typeface="Trebuchet MS"/>
                        </a:rPr>
                        <a:t>Intermediate</a:t>
                      </a:r>
                      <a:r>
                        <a:rPr sz="1800" spc="-13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outcome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8F0F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10" dirty="0">
                          <a:latin typeface="Trebuchet MS"/>
                          <a:cs typeface="Trebuchet MS"/>
                        </a:rPr>
                        <a:t>Limitations: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  <a:p>
                      <a:pPr marL="245110" indent="-150495">
                        <a:lnSpc>
                          <a:spcPct val="100000"/>
                        </a:lnSpc>
                        <a:spcBef>
                          <a:spcPts val="15"/>
                        </a:spcBef>
                        <a:buChar char="•"/>
                        <a:tabLst>
                          <a:tab pos="245110" algn="l"/>
                        </a:tabLst>
                      </a:pPr>
                      <a:r>
                        <a:rPr sz="1800" dirty="0">
                          <a:latin typeface="Trebuchet MS"/>
                          <a:cs typeface="Trebuchet MS"/>
                        </a:rPr>
                        <a:t>Number</a:t>
                      </a:r>
                      <a:r>
                        <a:rPr sz="1800" spc="-16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of</a:t>
                      </a:r>
                      <a:r>
                        <a:rPr sz="1800" spc="-18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comparators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  <a:p>
                      <a:pPr marL="9461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1800" spc="-110" dirty="0">
                          <a:latin typeface="Trebuchet MS"/>
                          <a:cs typeface="Trebuchet MS"/>
                        </a:rPr>
                        <a:t>•</a:t>
                      </a:r>
                      <a:r>
                        <a:rPr sz="1800" spc="-15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30" dirty="0">
                          <a:latin typeface="Trebuchet MS"/>
                          <a:cs typeface="Trebuchet MS"/>
                        </a:rPr>
                        <a:t>+/-</a:t>
                      </a:r>
                      <a:r>
                        <a:rPr sz="1800" spc="-14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intermediate</a:t>
                      </a:r>
                      <a:r>
                        <a:rPr sz="1800" spc="-18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outcome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76200">
                      <a:solidFill>
                        <a:srgbClr val="FB7500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E8F0F8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10" dirty="0">
                          <a:latin typeface="Trebuchet MS"/>
                          <a:cs typeface="Trebuchet MS"/>
                        </a:rPr>
                        <a:t>Limitations: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  <a:p>
                      <a:pPr marL="276225" indent="-150495">
                        <a:lnSpc>
                          <a:spcPct val="100000"/>
                        </a:lnSpc>
                        <a:spcBef>
                          <a:spcPts val="15"/>
                        </a:spcBef>
                        <a:buChar char="•"/>
                        <a:tabLst>
                          <a:tab pos="276225" algn="l"/>
                        </a:tabLst>
                      </a:pPr>
                      <a:r>
                        <a:rPr sz="1800" spc="-20" dirty="0">
                          <a:latin typeface="Trebuchet MS"/>
                          <a:cs typeface="Trebuchet MS"/>
                        </a:rPr>
                        <a:t>Garbage</a:t>
                      </a:r>
                      <a:r>
                        <a:rPr sz="1800" spc="-19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45" dirty="0">
                          <a:latin typeface="Trebuchet MS"/>
                          <a:cs typeface="Trebuchet MS"/>
                        </a:rPr>
                        <a:t>in</a:t>
                      </a:r>
                      <a:r>
                        <a:rPr sz="1800" spc="-14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75" dirty="0">
                          <a:latin typeface="Trebuchet MS"/>
                          <a:cs typeface="Trebuchet MS"/>
                        </a:rPr>
                        <a:t>-</a:t>
                      </a:r>
                      <a:r>
                        <a:rPr sz="1800" spc="-60" dirty="0">
                          <a:latin typeface="Trebuchet MS"/>
                          <a:cs typeface="Trebuchet MS"/>
                        </a:rPr>
                        <a:t>-</a:t>
                      </a:r>
                      <a:r>
                        <a:rPr sz="1800" spc="-13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5" dirty="0">
                          <a:latin typeface="Trebuchet MS"/>
                          <a:cs typeface="Trebuchet MS"/>
                        </a:rPr>
                        <a:t>Garbage</a:t>
                      </a:r>
                      <a:r>
                        <a:rPr sz="1800" spc="-19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5" dirty="0">
                          <a:latin typeface="Trebuchet MS"/>
                          <a:cs typeface="Trebuchet MS"/>
                        </a:rPr>
                        <a:t>out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  <a:p>
                      <a:pPr marL="276225" indent="-150495">
                        <a:lnSpc>
                          <a:spcPct val="100000"/>
                        </a:lnSpc>
                        <a:spcBef>
                          <a:spcPts val="20"/>
                        </a:spcBef>
                        <a:buChar char="•"/>
                        <a:tabLst>
                          <a:tab pos="276225" algn="l"/>
                        </a:tabLst>
                      </a:pPr>
                      <a:r>
                        <a:rPr sz="1800" spc="-10" dirty="0">
                          <a:latin typeface="Trebuchet MS"/>
                          <a:cs typeface="Trebuchet MS"/>
                        </a:rPr>
                        <a:t>Data</a:t>
                      </a:r>
                      <a:r>
                        <a:rPr sz="1800" spc="-13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availability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31750" marB="0">
                    <a:lnL w="76200">
                      <a:solidFill>
                        <a:srgbClr val="FB7500"/>
                      </a:solidFill>
                      <a:prstDash val="solid"/>
                    </a:lnL>
                    <a:lnR w="76200">
                      <a:solidFill>
                        <a:srgbClr val="FB7500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76200">
                      <a:solidFill>
                        <a:srgbClr val="FB7500"/>
                      </a:solidFill>
                      <a:prstDash val="solid"/>
                    </a:lnB>
                    <a:solidFill>
                      <a:srgbClr val="E8F0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522717"/>
            <a:ext cx="8229600" cy="646844"/>
          </a:xfrm>
          <a:prstGeom prst="rect">
            <a:avLst/>
          </a:prstGeom>
        </p:spPr>
        <p:txBody>
          <a:bodyPr vert="horz" wrap="square" lIns="0" tIns="94615" rIns="0" bIns="0" rtlCol="0" anchor="ctr">
            <a:spAutoFit/>
          </a:bodyPr>
          <a:lstStyle/>
          <a:p>
            <a:pPr marL="12701" marR="5080">
              <a:lnSpc>
                <a:spcPts val="4730"/>
              </a:lnSpc>
              <a:spcBef>
                <a:spcPts val="745"/>
              </a:spcBef>
            </a:pPr>
            <a:r>
              <a:rPr spc="-110" dirty="0"/>
              <a:t>Decision</a:t>
            </a:r>
            <a:r>
              <a:rPr spc="-465" dirty="0"/>
              <a:t> </a:t>
            </a:r>
            <a:r>
              <a:rPr spc="-110" dirty="0"/>
              <a:t>models</a:t>
            </a:r>
            <a:r>
              <a:rPr spc="-484" dirty="0"/>
              <a:t> </a:t>
            </a:r>
            <a:r>
              <a:rPr spc="415" dirty="0"/>
              <a:t>–</a:t>
            </a:r>
            <a:r>
              <a:rPr spc="-459" dirty="0"/>
              <a:t> </a:t>
            </a:r>
            <a:r>
              <a:rPr spc="-245" dirty="0"/>
              <a:t>Predict</a:t>
            </a:r>
            <a:r>
              <a:rPr spc="-480" dirty="0"/>
              <a:t> </a:t>
            </a:r>
            <a:r>
              <a:rPr spc="-270" dirty="0"/>
              <a:t>the</a:t>
            </a:r>
            <a:r>
              <a:rPr spc="-480" dirty="0"/>
              <a:t> </a:t>
            </a:r>
            <a:r>
              <a:rPr spc="-315" dirty="0"/>
              <a:t>future</a:t>
            </a:r>
            <a:r>
              <a:rPr spc="-415" dirty="0"/>
              <a:t> </a:t>
            </a:r>
            <a:r>
              <a:rPr spc="975" dirty="0"/>
              <a:t>s</a:t>
            </a:r>
            <a:r>
              <a:rPr spc="-465" dirty="0"/>
              <a:t> </a:t>
            </a:r>
            <a:r>
              <a:rPr spc="-145" dirty="0"/>
              <a:t>reduce </a:t>
            </a:r>
            <a:r>
              <a:rPr spc="-270" dirty="0"/>
              <a:t>uncertainty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576" y="2452624"/>
            <a:ext cx="5233670" cy="3038396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241312" marR="443252" indent="-229247" defTabSz="609630">
              <a:lnSpc>
                <a:spcPct val="92200"/>
              </a:lnSpc>
              <a:spcBef>
                <a:spcPts val="38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75" dirty="0">
                <a:solidFill>
                  <a:prstClr val="black"/>
                </a:solidFill>
                <a:latin typeface="Trebuchet MS"/>
                <a:cs typeface="Trebuchet MS"/>
              </a:rPr>
              <a:t>Consequences</a:t>
            </a:r>
            <a:r>
              <a:rPr sz="2750" spc="-20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5" dirty="0">
                <a:solidFill>
                  <a:prstClr val="black"/>
                </a:solidFill>
                <a:latin typeface="Trebuchet MS"/>
                <a:cs typeface="Trebuchet MS"/>
              </a:rPr>
              <a:t>from</a:t>
            </a:r>
            <a:r>
              <a:rPr sz="2750" spc="-25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adopting </a:t>
            </a:r>
            <a:r>
              <a:rPr sz="2750" spc="-45" dirty="0">
                <a:solidFill>
                  <a:prstClr val="black"/>
                </a:solidFill>
                <a:latin typeface="Trebuchet MS"/>
                <a:cs typeface="Trebuchet MS"/>
              </a:rPr>
              <a:t>health</a:t>
            </a:r>
            <a:r>
              <a:rPr sz="2750" spc="-23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interventions/ technologies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0041" marR="5080" indent="-227977" defTabSz="609630">
              <a:lnSpc>
                <a:spcPts val="3000"/>
              </a:lnSpc>
              <a:spcBef>
                <a:spcPts val="110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110" dirty="0">
                <a:solidFill>
                  <a:prstClr val="black"/>
                </a:solidFill>
                <a:latin typeface="Trebuchet MS"/>
                <a:cs typeface="Trebuchet MS"/>
              </a:rPr>
              <a:t>Tailored</a:t>
            </a:r>
            <a:r>
              <a:rPr sz="2750" spc="-21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85" dirty="0">
                <a:solidFill>
                  <a:prstClr val="black"/>
                </a:solidFill>
                <a:latin typeface="Trebuchet MS"/>
                <a:cs typeface="Trebuchet MS"/>
              </a:rPr>
              <a:t>to</a:t>
            </a:r>
            <a:r>
              <a:rPr sz="2750" spc="-1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95" dirty="0">
                <a:solidFill>
                  <a:prstClr val="black"/>
                </a:solidFill>
                <a:latin typeface="Trebuchet MS"/>
                <a:cs typeface="Trebuchet MS"/>
              </a:rPr>
              <a:t>the</a:t>
            </a:r>
            <a:r>
              <a:rPr sz="2750" spc="-19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purpose</a:t>
            </a:r>
            <a:r>
              <a:rPr sz="2750" spc="-1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20" dirty="0">
                <a:solidFill>
                  <a:prstClr val="black"/>
                </a:solidFill>
                <a:latin typeface="Trebuchet MS"/>
                <a:cs typeface="Trebuchet MS"/>
              </a:rPr>
              <a:t>for</a:t>
            </a:r>
            <a:r>
              <a:rPr sz="2750" spc="-18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which 	</a:t>
            </a:r>
            <a:r>
              <a:rPr sz="2750" spc="-165" dirty="0">
                <a:solidFill>
                  <a:prstClr val="black"/>
                </a:solidFill>
                <a:latin typeface="Trebuchet MS"/>
                <a:cs typeface="Trebuchet MS"/>
              </a:rPr>
              <a:t>it</a:t>
            </a:r>
            <a:r>
              <a:rPr sz="2750" spc="-21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is</a:t>
            </a:r>
            <a:r>
              <a:rPr sz="2750" spc="-21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85" dirty="0">
                <a:solidFill>
                  <a:prstClr val="black"/>
                </a:solidFill>
                <a:latin typeface="Trebuchet MS"/>
                <a:cs typeface="Trebuchet MS"/>
              </a:rPr>
              <a:t>to</a:t>
            </a:r>
            <a:r>
              <a:rPr sz="2750" spc="-25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be</a:t>
            </a:r>
            <a:r>
              <a:rPr sz="2750" spc="-1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35" dirty="0">
                <a:solidFill>
                  <a:prstClr val="black"/>
                </a:solidFill>
                <a:latin typeface="Trebuchet MS"/>
                <a:cs typeface="Trebuchet MS"/>
              </a:rPr>
              <a:t>used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0041" marR="563908" indent="-227977" defTabSz="609630">
              <a:lnSpc>
                <a:spcPts val="3000"/>
              </a:lnSpc>
              <a:spcBef>
                <a:spcPts val="1060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Synthesise</a:t>
            </a:r>
            <a:r>
              <a:rPr sz="2750" spc="-11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55" dirty="0">
                <a:solidFill>
                  <a:prstClr val="black"/>
                </a:solidFill>
                <a:latin typeface="Trebuchet MS"/>
                <a:cs typeface="Trebuchet MS"/>
              </a:rPr>
              <a:t>data</a:t>
            </a:r>
            <a:r>
              <a:rPr sz="2750" spc="-1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5" dirty="0">
                <a:solidFill>
                  <a:prstClr val="black"/>
                </a:solidFill>
                <a:latin typeface="Trebuchet MS"/>
                <a:cs typeface="Trebuchet MS"/>
              </a:rPr>
              <a:t>from</a:t>
            </a:r>
            <a:r>
              <a:rPr sz="2750" spc="-1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various 	</a:t>
            </a:r>
            <a:r>
              <a:rPr sz="2750" spc="55" dirty="0">
                <a:solidFill>
                  <a:prstClr val="black"/>
                </a:solidFill>
                <a:latin typeface="Trebuchet MS"/>
                <a:cs typeface="Trebuchet MS"/>
              </a:rPr>
              <a:t>sources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65730" y="2762250"/>
            <a:ext cx="5445294" cy="24765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16</a:t>
            </a:fld>
            <a:endParaRPr spc="-25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110" dirty="0"/>
              <a:t>Decision</a:t>
            </a:r>
            <a:r>
              <a:rPr spc="-445" dirty="0"/>
              <a:t> </a:t>
            </a:r>
            <a:r>
              <a:rPr spc="-110" dirty="0"/>
              <a:t>models</a:t>
            </a:r>
            <a:r>
              <a:rPr spc="-480" dirty="0"/>
              <a:t> </a:t>
            </a:r>
            <a:r>
              <a:rPr spc="-235" dirty="0"/>
              <a:t>in</a:t>
            </a:r>
            <a:r>
              <a:rPr spc="-450" dirty="0"/>
              <a:t> </a:t>
            </a:r>
            <a:r>
              <a:rPr spc="-204" dirty="0"/>
              <a:t>healthcare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17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917576" y="3386919"/>
            <a:ext cx="8814435" cy="1057340"/>
          </a:xfrm>
          <a:prstGeom prst="rect">
            <a:avLst/>
          </a:prstGeom>
        </p:spPr>
        <p:txBody>
          <a:bodyPr vert="horz" wrap="square" lIns="0" tIns="107314" rIns="0" bIns="0" rtlCol="0">
            <a:spAutoFit/>
          </a:bodyPr>
          <a:lstStyle/>
          <a:p>
            <a:pPr marL="240677" indent="-227977" defTabSz="609630">
              <a:spcBef>
                <a:spcPts val="844"/>
              </a:spcBef>
              <a:buFont typeface="Arial MT"/>
              <a:buChar char="•"/>
              <a:tabLst>
                <a:tab pos="240677" algn="l"/>
              </a:tabLst>
            </a:pPr>
            <a:r>
              <a:rPr sz="2750" spc="-85" dirty="0">
                <a:solidFill>
                  <a:prstClr val="black"/>
                </a:solidFill>
                <a:latin typeface="Trebuchet MS"/>
                <a:cs typeface="Trebuchet MS"/>
              </a:rPr>
              <a:t>Your</a:t>
            </a:r>
            <a:r>
              <a:rPr sz="2750" spc="-229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model</a:t>
            </a:r>
            <a:r>
              <a:rPr sz="2750" spc="-1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55" dirty="0">
                <a:solidFill>
                  <a:prstClr val="black"/>
                </a:solidFill>
                <a:latin typeface="Trebuchet MS"/>
                <a:cs typeface="Trebuchet MS"/>
              </a:rPr>
              <a:t>is</a:t>
            </a:r>
            <a:r>
              <a:rPr sz="2750" spc="-27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30" dirty="0">
                <a:solidFill>
                  <a:prstClr val="black"/>
                </a:solidFill>
                <a:latin typeface="Trebuchet MS"/>
                <a:cs typeface="Trebuchet MS"/>
              </a:rPr>
              <a:t>only</a:t>
            </a:r>
            <a:r>
              <a:rPr sz="2750" spc="-1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130" dirty="0">
                <a:solidFill>
                  <a:prstClr val="black"/>
                </a:solidFill>
                <a:latin typeface="Trebuchet MS"/>
                <a:cs typeface="Trebuchet MS"/>
              </a:rPr>
              <a:t>as</a:t>
            </a:r>
            <a:r>
              <a:rPr sz="2750" spc="-2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good</a:t>
            </a:r>
            <a:r>
              <a:rPr sz="2750" spc="-25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130" dirty="0">
                <a:solidFill>
                  <a:prstClr val="black"/>
                </a:solidFill>
                <a:latin typeface="Trebuchet MS"/>
                <a:cs typeface="Trebuchet MS"/>
              </a:rPr>
              <a:t>as</a:t>
            </a:r>
            <a:r>
              <a:rPr sz="2750" spc="-19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50" dirty="0">
                <a:solidFill>
                  <a:prstClr val="black"/>
                </a:solidFill>
                <a:latin typeface="Trebuchet MS"/>
                <a:cs typeface="Trebuchet MS"/>
              </a:rPr>
              <a:t>your</a:t>
            </a:r>
            <a:r>
              <a:rPr sz="2750" spc="-229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data…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indent="-228611" defTabSz="609630">
              <a:spcBef>
                <a:spcPts val="75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85" dirty="0">
                <a:solidFill>
                  <a:prstClr val="black"/>
                </a:solidFill>
                <a:latin typeface="Trebuchet MS"/>
                <a:cs typeface="Trebuchet MS"/>
              </a:rPr>
              <a:t>Your</a:t>
            </a:r>
            <a:r>
              <a:rPr sz="2750" spc="-229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35" dirty="0">
                <a:solidFill>
                  <a:prstClr val="black"/>
                </a:solidFill>
                <a:latin typeface="Trebuchet MS"/>
                <a:cs typeface="Trebuchet MS"/>
              </a:rPr>
              <a:t>result</a:t>
            </a:r>
            <a:r>
              <a:rPr sz="2750" spc="-2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55" dirty="0">
                <a:solidFill>
                  <a:prstClr val="black"/>
                </a:solidFill>
                <a:latin typeface="Trebuchet MS"/>
                <a:cs typeface="Trebuchet MS"/>
              </a:rPr>
              <a:t>is</a:t>
            </a:r>
            <a:r>
              <a:rPr sz="2750" spc="-2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30" dirty="0">
                <a:solidFill>
                  <a:prstClr val="black"/>
                </a:solidFill>
                <a:latin typeface="Trebuchet MS"/>
                <a:cs typeface="Trebuchet MS"/>
              </a:rPr>
              <a:t>only</a:t>
            </a:r>
            <a:r>
              <a:rPr sz="2750" spc="-25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130" dirty="0">
                <a:solidFill>
                  <a:prstClr val="black"/>
                </a:solidFill>
                <a:latin typeface="Trebuchet MS"/>
                <a:cs typeface="Trebuchet MS"/>
              </a:rPr>
              <a:t>as</a:t>
            </a:r>
            <a:r>
              <a:rPr sz="2750" spc="-2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good</a:t>
            </a:r>
            <a:r>
              <a:rPr sz="2750" spc="-18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130" dirty="0">
                <a:solidFill>
                  <a:prstClr val="black"/>
                </a:solidFill>
                <a:latin typeface="Trebuchet MS"/>
                <a:cs typeface="Trebuchet MS"/>
              </a:rPr>
              <a:t>as</a:t>
            </a:r>
            <a:r>
              <a:rPr sz="2750" spc="-2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45" dirty="0">
                <a:solidFill>
                  <a:prstClr val="black"/>
                </a:solidFill>
                <a:latin typeface="Trebuchet MS"/>
                <a:cs typeface="Trebuchet MS"/>
              </a:rPr>
              <a:t>your</a:t>
            </a:r>
            <a:r>
              <a:rPr sz="2750" spc="-15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35" dirty="0">
                <a:solidFill>
                  <a:prstClr val="black"/>
                </a:solidFill>
                <a:latin typeface="Trebuchet MS"/>
                <a:cs typeface="Trebuchet MS"/>
              </a:rPr>
              <a:t>modelling</a:t>
            </a:r>
            <a:r>
              <a:rPr sz="2750" spc="-19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approach…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575" y="723891"/>
            <a:ext cx="9136380" cy="468013"/>
          </a:xfrm>
          <a:prstGeom prst="rect">
            <a:avLst/>
          </a:prstGeom>
        </p:spPr>
        <p:txBody>
          <a:bodyPr vert="horz" wrap="square" lIns="0" tIns="16510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320" dirty="0"/>
              <a:t>Two</a:t>
            </a:r>
            <a:r>
              <a:rPr spc="-420" dirty="0"/>
              <a:t> </a:t>
            </a:r>
            <a:r>
              <a:rPr spc="-310" dirty="0"/>
              <a:t>key</a:t>
            </a:r>
            <a:r>
              <a:rPr spc="-450" dirty="0"/>
              <a:t> </a:t>
            </a:r>
            <a:r>
              <a:rPr spc="-175" dirty="0"/>
              <a:t>considerations</a:t>
            </a:r>
            <a:r>
              <a:rPr spc="-425" dirty="0"/>
              <a:t> </a:t>
            </a:r>
            <a:r>
              <a:rPr spc="-270" dirty="0"/>
              <a:t>before</a:t>
            </a:r>
            <a:r>
              <a:rPr spc="-484" dirty="0"/>
              <a:t> </a:t>
            </a:r>
            <a:r>
              <a:rPr spc="-229" dirty="0"/>
              <a:t>we</a:t>
            </a:r>
            <a:r>
              <a:rPr spc="-405" dirty="0"/>
              <a:t> </a:t>
            </a:r>
            <a:r>
              <a:rPr spc="-85" dirty="0"/>
              <a:t>model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18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917576" y="3386918"/>
            <a:ext cx="2813685" cy="1057340"/>
          </a:xfrm>
          <a:prstGeom prst="rect">
            <a:avLst/>
          </a:prstGeom>
        </p:spPr>
        <p:txBody>
          <a:bodyPr vert="horz" wrap="square" lIns="0" tIns="107314" rIns="0" bIns="0" rtlCol="0">
            <a:spAutoFit/>
          </a:bodyPr>
          <a:lstStyle/>
          <a:p>
            <a:pPr marL="240677" indent="-227977" defTabSz="609630">
              <a:spcBef>
                <a:spcPts val="844"/>
              </a:spcBef>
              <a:buFont typeface="Arial MT"/>
              <a:buChar char="•"/>
              <a:tabLst>
                <a:tab pos="240677" algn="l"/>
              </a:tabLst>
            </a:pPr>
            <a:r>
              <a:rPr sz="2750" spc="80" dirty="0">
                <a:solidFill>
                  <a:prstClr val="black"/>
                </a:solidFill>
                <a:latin typeface="Trebuchet MS"/>
                <a:cs typeface="Trebuchet MS"/>
              </a:rPr>
              <a:t>Cost</a:t>
            </a:r>
            <a:r>
              <a:rPr sz="2750" spc="-22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0" dirty="0">
                <a:solidFill>
                  <a:prstClr val="black"/>
                </a:solidFill>
                <a:latin typeface="Trebuchet MS"/>
                <a:cs typeface="Trebuchet MS"/>
              </a:rPr>
              <a:t>adjustment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indent="-228611" defTabSz="609630">
              <a:spcBef>
                <a:spcPts val="75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90" dirty="0">
                <a:solidFill>
                  <a:prstClr val="black"/>
                </a:solidFill>
                <a:latin typeface="Trebuchet MS"/>
                <a:cs typeface="Trebuchet MS"/>
              </a:rPr>
              <a:t>Time</a:t>
            </a:r>
            <a:r>
              <a:rPr sz="2750" spc="-24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horizon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35" dirty="0"/>
              <a:t>Cost</a:t>
            </a:r>
            <a:r>
              <a:rPr spc="-459" dirty="0"/>
              <a:t> </a:t>
            </a:r>
            <a:r>
              <a:rPr spc="-220" dirty="0"/>
              <a:t>adjustment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8626" y="2933701"/>
            <a:ext cx="2409825" cy="675184"/>
          </a:xfrm>
          <a:prstGeom prst="rect">
            <a:avLst/>
          </a:prstGeom>
          <a:solidFill>
            <a:srgbClr val="BEBEBE"/>
          </a:solidFill>
        </p:spPr>
        <p:txBody>
          <a:bodyPr vert="horz" wrap="square" lIns="0" tIns="120014" rIns="0" bIns="0" rtlCol="0">
            <a:spAutoFit/>
          </a:bodyPr>
          <a:lstStyle/>
          <a:p>
            <a:pPr defTabSz="609630">
              <a:spcBef>
                <a:spcPts val="944"/>
              </a:spcBef>
            </a:pPr>
            <a:endParaRPr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algn="ctr" defTabSz="609630"/>
            <a:r>
              <a:rPr spc="-20" dirty="0">
                <a:solidFill>
                  <a:srgbClr val="FFFFFF"/>
                </a:solidFill>
                <a:latin typeface="Trebuchet MS"/>
                <a:cs typeface="Trebuchet MS"/>
              </a:rPr>
              <a:t>Past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95850" y="2933701"/>
            <a:ext cx="2400300" cy="675184"/>
          </a:xfrm>
          <a:prstGeom prst="rect">
            <a:avLst/>
          </a:prstGeom>
          <a:solidFill>
            <a:srgbClr val="24A9E0"/>
          </a:solidFill>
        </p:spPr>
        <p:txBody>
          <a:bodyPr vert="horz" wrap="square" lIns="0" tIns="120014" rIns="0" bIns="0" rtlCol="0">
            <a:spAutoFit/>
          </a:bodyPr>
          <a:lstStyle/>
          <a:p>
            <a:pPr defTabSz="609630">
              <a:spcBef>
                <a:spcPts val="944"/>
              </a:spcBef>
            </a:pPr>
            <a:endParaRPr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175" algn="ctr" defTabSz="609630"/>
            <a:r>
              <a:rPr spc="-10" dirty="0">
                <a:solidFill>
                  <a:srgbClr val="FFFFFF"/>
                </a:solidFill>
                <a:latin typeface="Trebuchet MS"/>
                <a:cs typeface="Trebuchet MS"/>
              </a:rPr>
              <a:t>Present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353551" y="2933701"/>
            <a:ext cx="2409825" cy="675184"/>
          </a:xfrm>
          <a:prstGeom prst="rect">
            <a:avLst/>
          </a:prstGeom>
          <a:solidFill>
            <a:srgbClr val="FB7500"/>
          </a:solidFill>
        </p:spPr>
        <p:txBody>
          <a:bodyPr vert="horz" wrap="square" lIns="0" tIns="120014" rIns="0" bIns="0" rtlCol="0">
            <a:spAutoFit/>
          </a:bodyPr>
          <a:lstStyle/>
          <a:p>
            <a:pPr defTabSz="609630">
              <a:spcBef>
                <a:spcPts val="944"/>
              </a:spcBef>
            </a:pPr>
            <a:endParaRPr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24131" algn="ctr" defTabSz="609630"/>
            <a:r>
              <a:rPr spc="-10" dirty="0">
                <a:solidFill>
                  <a:srgbClr val="FFFFFF"/>
                </a:solidFill>
                <a:latin typeface="Trebuchet MS"/>
                <a:cs typeface="Trebuchet MS"/>
              </a:rPr>
              <a:t>Future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296150" y="3429000"/>
            <a:ext cx="2057400" cy="76200"/>
          </a:xfrm>
          <a:custGeom>
            <a:avLst/>
            <a:gdLst/>
            <a:ahLst/>
            <a:cxnLst/>
            <a:rect l="l" t="t" r="r" b="b"/>
            <a:pathLst>
              <a:path w="2057400" h="7620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7625"/>
                </a:lnTo>
                <a:lnTo>
                  <a:pt x="63500" y="47625"/>
                </a:lnTo>
                <a:lnTo>
                  <a:pt x="63500" y="28575"/>
                </a:lnTo>
                <a:lnTo>
                  <a:pt x="76200" y="28575"/>
                </a:lnTo>
                <a:lnTo>
                  <a:pt x="76200" y="0"/>
                </a:lnTo>
                <a:close/>
              </a:path>
              <a:path w="2057400" h="76200">
                <a:moveTo>
                  <a:pt x="76200" y="28575"/>
                </a:moveTo>
                <a:lnTo>
                  <a:pt x="63500" y="28575"/>
                </a:lnTo>
                <a:lnTo>
                  <a:pt x="63500" y="47625"/>
                </a:lnTo>
                <a:lnTo>
                  <a:pt x="76200" y="47625"/>
                </a:lnTo>
                <a:lnTo>
                  <a:pt x="76200" y="28575"/>
                </a:lnTo>
                <a:close/>
              </a:path>
              <a:path w="2057400" h="76200">
                <a:moveTo>
                  <a:pt x="2057400" y="28575"/>
                </a:moveTo>
                <a:lnTo>
                  <a:pt x="76200" y="28575"/>
                </a:lnTo>
                <a:lnTo>
                  <a:pt x="76200" y="47625"/>
                </a:lnTo>
                <a:lnTo>
                  <a:pt x="2057400" y="47625"/>
                </a:lnTo>
                <a:lnTo>
                  <a:pt x="2057400" y="2857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838450" y="3429000"/>
            <a:ext cx="2057400" cy="76200"/>
          </a:xfrm>
          <a:custGeom>
            <a:avLst/>
            <a:gdLst/>
            <a:ahLst/>
            <a:cxnLst/>
            <a:rect l="l" t="t" r="r" b="b"/>
            <a:pathLst>
              <a:path w="2057400" h="76200">
                <a:moveTo>
                  <a:pt x="1981200" y="0"/>
                </a:moveTo>
                <a:lnTo>
                  <a:pt x="1981200" y="76200"/>
                </a:lnTo>
                <a:lnTo>
                  <a:pt x="2038350" y="47625"/>
                </a:lnTo>
                <a:lnTo>
                  <a:pt x="1993900" y="47625"/>
                </a:lnTo>
                <a:lnTo>
                  <a:pt x="1993900" y="28575"/>
                </a:lnTo>
                <a:lnTo>
                  <a:pt x="2038350" y="28575"/>
                </a:lnTo>
                <a:lnTo>
                  <a:pt x="1981200" y="0"/>
                </a:lnTo>
                <a:close/>
              </a:path>
              <a:path w="2057400" h="76200">
                <a:moveTo>
                  <a:pt x="1981200" y="28575"/>
                </a:moveTo>
                <a:lnTo>
                  <a:pt x="0" y="28575"/>
                </a:lnTo>
                <a:lnTo>
                  <a:pt x="0" y="47625"/>
                </a:lnTo>
                <a:lnTo>
                  <a:pt x="1981200" y="47625"/>
                </a:lnTo>
                <a:lnTo>
                  <a:pt x="1981200" y="28575"/>
                </a:lnTo>
                <a:close/>
              </a:path>
              <a:path w="2057400" h="76200">
                <a:moveTo>
                  <a:pt x="2038350" y="28575"/>
                </a:moveTo>
                <a:lnTo>
                  <a:pt x="1993900" y="28575"/>
                </a:lnTo>
                <a:lnTo>
                  <a:pt x="1993900" y="47625"/>
                </a:lnTo>
                <a:lnTo>
                  <a:pt x="2038350" y="47625"/>
                </a:lnTo>
                <a:lnTo>
                  <a:pt x="2057400" y="38100"/>
                </a:lnTo>
                <a:lnTo>
                  <a:pt x="2038350" y="2857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09630"/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606540" y="3925634"/>
            <a:ext cx="3417570" cy="185435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6560" marR="302910" indent="745527" defTabSz="609630">
              <a:lnSpc>
                <a:spcPct val="132200"/>
              </a:lnSpc>
              <a:spcBef>
                <a:spcPts val="95"/>
              </a:spcBef>
            </a:pPr>
            <a:r>
              <a:rPr dirty="0">
                <a:solidFill>
                  <a:prstClr val="black"/>
                </a:solidFill>
                <a:latin typeface="Trebuchet MS"/>
                <a:cs typeface="Trebuchet MS"/>
              </a:rPr>
              <a:t>Discount</a:t>
            </a:r>
            <a:r>
              <a:rPr spc="-6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pc="-20" dirty="0">
                <a:solidFill>
                  <a:prstClr val="black"/>
                </a:solidFill>
                <a:latin typeface="Trebuchet MS"/>
                <a:cs typeface="Trebuchet MS"/>
              </a:rPr>
              <a:t>rate </a:t>
            </a:r>
            <a:r>
              <a:rPr spc="-10" dirty="0">
                <a:solidFill>
                  <a:srgbClr val="7E7E7E"/>
                </a:solidFill>
                <a:latin typeface="Trebuchet MS"/>
                <a:cs typeface="Trebuchet MS"/>
              </a:rPr>
              <a:t>Account</a:t>
            </a:r>
            <a:r>
              <a:rPr spc="-13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85" dirty="0">
                <a:solidFill>
                  <a:srgbClr val="7E7E7E"/>
                </a:solidFill>
                <a:latin typeface="Trebuchet MS"/>
                <a:cs typeface="Trebuchet MS"/>
              </a:rPr>
              <a:t>for</a:t>
            </a:r>
            <a:r>
              <a:rPr spc="-14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60" dirty="0">
                <a:solidFill>
                  <a:srgbClr val="7E7E7E"/>
                </a:solidFill>
                <a:latin typeface="Trebuchet MS"/>
                <a:cs typeface="Trebuchet MS"/>
              </a:rPr>
              <a:t>the</a:t>
            </a:r>
            <a:r>
              <a:rPr spc="-19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70" dirty="0">
                <a:solidFill>
                  <a:srgbClr val="7E7E7E"/>
                </a:solidFill>
                <a:latin typeface="Trebuchet MS"/>
                <a:cs typeface="Trebuchet MS"/>
              </a:rPr>
              <a:t>time</a:t>
            </a:r>
            <a:r>
              <a:rPr spc="-12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50" dirty="0">
                <a:solidFill>
                  <a:srgbClr val="7E7E7E"/>
                </a:solidFill>
                <a:latin typeface="Trebuchet MS"/>
                <a:cs typeface="Trebuchet MS"/>
              </a:rPr>
              <a:t>value</a:t>
            </a:r>
            <a:r>
              <a:rPr spc="-19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5" dirty="0">
                <a:solidFill>
                  <a:srgbClr val="7E7E7E"/>
                </a:solidFill>
                <a:latin typeface="Trebuchet MS"/>
                <a:cs typeface="Trebuchet MS"/>
              </a:rPr>
              <a:t>of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2226" marR="20321" indent="99065" defTabSz="609630">
              <a:lnSpc>
                <a:spcPct val="100800"/>
              </a:lnSpc>
            </a:pPr>
            <a:r>
              <a:rPr spc="-65" dirty="0">
                <a:solidFill>
                  <a:srgbClr val="7E7E7E"/>
                </a:solidFill>
                <a:latin typeface="Trebuchet MS"/>
                <a:cs typeface="Trebuchet MS"/>
              </a:rPr>
              <a:t>money,</a:t>
            </a:r>
            <a:r>
              <a:rPr spc="-204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5" dirty="0">
                <a:solidFill>
                  <a:srgbClr val="7E7E7E"/>
                </a:solidFill>
                <a:latin typeface="Trebuchet MS"/>
                <a:cs typeface="Trebuchet MS"/>
              </a:rPr>
              <a:t>which</a:t>
            </a:r>
            <a:r>
              <a:rPr spc="-15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0" dirty="0">
                <a:solidFill>
                  <a:srgbClr val="7E7E7E"/>
                </a:solidFill>
                <a:latin typeface="Trebuchet MS"/>
                <a:cs typeface="Trebuchet MS"/>
              </a:rPr>
              <a:t>states</a:t>
            </a:r>
            <a:r>
              <a:rPr spc="-11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90" dirty="0">
                <a:solidFill>
                  <a:srgbClr val="7E7E7E"/>
                </a:solidFill>
                <a:latin typeface="Trebuchet MS"/>
                <a:cs typeface="Trebuchet MS"/>
              </a:rPr>
              <a:t>that</a:t>
            </a:r>
            <a:r>
              <a:rPr spc="-114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0" dirty="0">
                <a:solidFill>
                  <a:srgbClr val="7E7E7E"/>
                </a:solidFill>
                <a:latin typeface="Trebuchet MS"/>
                <a:cs typeface="Trebuchet MS"/>
              </a:rPr>
              <a:t>money </a:t>
            </a:r>
            <a:r>
              <a:rPr spc="-45" dirty="0">
                <a:solidFill>
                  <a:srgbClr val="7E7E7E"/>
                </a:solidFill>
                <a:latin typeface="Trebuchet MS"/>
                <a:cs typeface="Trebuchet MS"/>
              </a:rPr>
              <a:t>available</a:t>
            </a:r>
            <a:r>
              <a:rPr spc="-1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45" dirty="0">
                <a:solidFill>
                  <a:srgbClr val="7E7E7E"/>
                </a:solidFill>
                <a:latin typeface="Trebuchet MS"/>
                <a:cs typeface="Trebuchet MS"/>
              </a:rPr>
              <a:t>today</a:t>
            </a:r>
            <a:r>
              <a:rPr spc="-10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dirty="0">
                <a:solidFill>
                  <a:srgbClr val="7E7E7E"/>
                </a:solidFill>
                <a:latin typeface="Trebuchet MS"/>
                <a:cs typeface="Trebuchet MS"/>
              </a:rPr>
              <a:t>is</a:t>
            </a:r>
            <a:r>
              <a:rPr spc="-1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65" dirty="0">
                <a:solidFill>
                  <a:srgbClr val="7E7E7E"/>
                </a:solidFill>
                <a:latin typeface="Trebuchet MS"/>
                <a:cs typeface="Trebuchet MS"/>
              </a:rPr>
              <a:t>worth</a:t>
            </a:r>
            <a:r>
              <a:rPr spc="-13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5" dirty="0">
                <a:solidFill>
                  <a:srgbClr val="7E7E7E"/>
                </a:solidFill>
                <a:latin typeface="Trebuchet MS"/>
                <a:cs typeface="Trebuchet MS"/>
              </a:rPr>
              <a:t>more</a:t>
            </a:r>
            <a:r>
              <a:rPr spc="-1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0" dirty="0">
                <a:solidFill>
                  <a:srgbClr val="7E7E7E"/>
                </a:solidFill>
                <a:latin typeface="Trebuchet MS"/>
                <a:cs typeface="Trebuchet MS"/>
              </a:rPr>
              <a:t>than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137167" marR="5080" indent="-125102" defTabSz="609630">
              <a:lnSpc>
                <a:spcPts val="2100"/>
              </a:lnSpc>
              <a:spcBef>
                <a:spcPts val="140"/>
              </a:spcBef>
            </a:pPr>
            <a:r>
              <a:rPr spc="-60" dirty="0">
                <a:solidFill>
                  <a:srgbClr val="7E7E7E"/>
                </a:solidFill>
                <a:latin typeface="Trebuchet MS"/>
                <a:cs typeface="Trebuchet MS"/>
              </a:rPr>
              <a:t>the</a:t>
            </a:r>
            <a:r>
              <a:rPr spc="-10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dirty="0">
                <a:solidFill>
                  <a:srgbClr val="7E7E7E"/>
                </a:solidFill>
                <a:latin typeface="Trebuchet MS"/>
                <a:cs typeface="Trebuchet MS"/>
              </a:rPr>
              <a:t>same</a:t>
            </a:r>
            <a:r>
              <a:rPr spc="-18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0" dirty="0">
                <a:solidFill>
                  <a:srgbClr val="7E7E7E"/>
                </a:solidFill>
                <a:latin typeface="Trebuchet MS"/>
                <a:cs typeface="Trebuchet MS"/>
              </a:rPr>
              <a:t>amount</a:t>
            </a:r>
            <a:r>
              <a:rPr spc="-11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80" dirty="0">
                <a:solidFill>
                  <a:srgbClr val="7E7E7E"/>
                </a:solidFill>
                <a:latin typeface="Trebuchet MS"/>
                <a:cs typeface="Trebuchet MS"/>
              </a:rPr>
              <a:t>in</a:t>
            </a:r>
            <a:r>
              <a:rPr spc="-15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60" dirty="0">
                <a:solidFill>
                  <a:srgbClr val="7E7E7E"/>
                </a:solidFill>
                <a:latin typeface="Trebuchet MS"/>
                <a:cs typeface="Trebuchet MS"/>
              </a:rPr>
              <a:t>the</a:t>
            </a:r>
            <a:r>
              <a:rPr spc="-10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80" dirty="0">
                <a:solidFill>
                  <a:srgbClr val="7E7E7E"/>
                </a:solidFill>
                <a:latin typeface="Trebuchet MS"/>
                <a:cs typeface="Trebuchet MS"/>
              </a:rPr>
              <a:t>future</a:t>
            </a:r>
            <a:r>
              <a:rPr spc="-10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5" dirty="0">
                <a:solidFill>
                  <a:srgbClr val="7E7E7E"/>
                </a:solidFill>
                <a:latin typeface="Trebuchet MS"/>
                <a:cs typeface="Trebuchet MS"/>
              </a:rPr>
              <a:t>due </a:t>
            </a:r>
            <a:r>
              <a:rPr spc="-55" dirty="0">
                <a:solidFill>
                  <a:srgbClr val="7E7E7E"/>
                </a:solidFill>
                <a:latin typeface="Trebuchet MS"/>
                <a:cs typeface="Trebuchet MS"/>
              </a:rPr>
              <a:t>to</a:t>
            </a:r>
            <a:r>
              <a:rPr spc="-15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50" dirty="0">
                <a:solidFill>
                  <a:srgbClr val="7E7E7E"/>
                </a:solidFill>
                <a:latin typeface="Trebuchet MS"/>
                <a:cs typeface="Trebuchet MS"/>
              </a:rPr>
              <a:t>its</a:t>
            </a:r>
            <a:r>
              <a:rPr spc="-10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60" dirty="0">
                <a:solidFill>
                  <a:srgbClr val="7E7E7E"/>
                </a:solidFill>
                <a:latin typeface="Trebuchet MS"/>
                <a:cs typeface="Trebuchet MS"/>
              </a:rPr>
              <a:t>potential</a:t>
            </a:r>
            <a:r>
              <a:rPr spc="-15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45" dirty="0">
                <a:solidFill>
                  <a:srgbClr val="7E7E7E"/>
                </a:solidFill>
                <a:latin typeface="Trebuchet MS"/>
                <a:cs typeface="Trebuchet MS"/>
              </a:rPr>
              <a:t>earning</a:t>
            </a:r>
            <a:r>
              <a:rPr spc="-18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10" dirty="0">
                <a:solidFill>
                  <a:srgbClr val="7E7E7E"/>
                </a:solidFill>
                <a:latin typeface="Trebuchet MS"/>
                <a:cs typeface="Trebuchet MS"/>
              </a:rPr>
              <a:t>capacity.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19</a:t>
            </a:fld>
            <a:endParaRPr spc="-25" dirty="0"/>
          </a:p>
        </p:txBody>
      </p:sp>
      <p:sp>
        <p:nvSpPr>
          <p:cNvPr id="9" name="object 9"/>
          <p:cNvSpPr txBox="1"/>
          <p:nvPr/>
        </p:nvSpPr>
        <p:spPr>
          <a:xfrm>
            <a:off x="2256790" y="3906076"/>
            <a:ext cx="3257550" cy="1343701"/>
          </a:xfrm>
          <a:prstGeom prst="rect">
            <a:avLst/>
          </a:prstGeom>
        </p:spPr>
        <p:txBody>
          <a:bodyPr vert="horz" wrap="square" lIns="0" tIns="127635" rIns="0" bIns="0" rtlCol="0">
            <a:spAutoFit/>
          </a:bodyPr>
          <a:lstStyle/>
          <a:p>
            <a:pPr marR="29847" algn="ctr" defTabSz="609630">
              <a:spcBef>
                <a:spcPts val="1005"/>
              </a:spcBef>
            </a:pPr>
            <a:r>
              <a:rPr spc="-10" dirty="0">
                <a:solidFill>
                  <a:prstClr val="black"/>
                </a:solidFill>
                <a:latin typeface="Trebuchet MS"/>
                <a:cs typeface="Trebuchet MS"/>
              </a:rPr>
              <a:t>Inflation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12701" marR="5080" algn="ctr" defTabSz="609630">
              <a:lnSpc>
                <a:spcPct val="100800"/>
              </a:lnSpc>
              <a:spcBef>
                <a:spcPts val="890"/>
              </a:spcBef>
            </a:pPr>
            <a:r>
              <a:rPr spc="-80" dirty="0">
                <a:solidFill>
                  <a:srgbClr val="7E7E7E"/>
                </a:solidFill>
                <a:latin typeface="Trebuchet MS"/>
                <a:cs typeface="Trebuchet MS"/>
              </a:rPr>
              <a:t>The</a:t>
            </a:r>
            <a:r>
              <a:rPr spc="-17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dirty="0">
                <a:solidFill>
                  <a:srgbClr val="7E7E7E"/>
                </a:solidFill>
                <a:latin typeface="Trebuchet MS"/>
                <a:cs typeface="Trebuchet MS"/>
              </a:rPr>
              <a:t>same</a:t>
            </a:r>
            <a:r>
              <a:rPr spc="-9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5" dirty="0">
                <a:solidFill>
                  <a:srgbClr val="7E7E7E"/>
                </a:solidFill>
                <a:latin typeface="Trebuchet MS"/>
                <a:cs typeface="Trebuchet MS"/>
              </a:rPr>
              <a:t>amount</a:t>
            </a:r>
            <a:r>
              <a:rPr spc="-18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30" dirty="0">
                <a:solidFill>
                  <a:srgbClr val="7E7E7E"/>
                </a:solidFill>
                <a:latin typeface="Trebuchet MS"/>
                <a:cs typeface="Trebuchet MS"/>
              </a:rPr>
              <a:t>of</a:t>
            </a:r>
            <a:r>
              <a:rPr spc="-14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30" dirty="0">
                <a:solidFill>
                  <a:srgbClr val="7E7E7E"/>
                </a:solidFill>
                <a:latin typeface="Trebuchet MS"/>
                <a:cs typeface="Trebuchet MS"/>
              </a:rPr>
              <a:t>money</a:t>
            </a:r>
            <a:r>
              <a:rPr spc="-11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0" dirty="0">
                <a:solidFill>
                  <a:srgbClr val="7E7E7E"/>
                </a:solidFill>
                <a:latin typeface="Trebuchet MS"/>
                <a:cs typeface="Trebuchet MS"/>
              </a:rPr>
              <a:t>buys </a:t>
            </a:r>
            <a:r>
              <a:rPr spc="-90" dirty="0">
                <a:solidFill>
                  <a:srgbClr val="7E7E7E"/>
                </a:solidFill>
                <a:latin typeface="Trebuchet MS"/>
                <a:cs typeface="Trebuchet MS"/>
              </a:rPr>
              <a:t>fewer</a:t>
            </a:r>
            <a:r>
              <a:rPr spc="-12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dirty="0">
                <a:solidFill>
                  <a:srgbClr val="7E7E7E"/>
                </a:solidFill>
                <a:latin typeface="Trebuchet MS"/>
                <a:cs typeface="Trebuchet MS"/>
              </a:rPr>
              <a:t>goods</a:t>
            </a:r>
            <a:r>
              <a:rPr spc="-9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dirty="0">
                <a:solidFill>
                  <a:srgbClr val="7E7E7E"/>
                </a:solidFill>
                <a:latin typeface="Trebuchet MS"/>
                <a:cs typeface="Trebuchet MS"/>
              </a:rPr>
              <a:t>and</a:t>
            </a:r>
            <a:r>
              <a:rPr spc="-16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dirty="0">
                <a:solidFill>
                  <a:srgbClr val="7E7E7E"/>
                </a:solidFill>
                <a:latin typeface="Trebuchet MS"/>
                <a:cs typeface="Trebuchet MS"/>
              </a:rPr>
              <a:t>services</a:t>
            </a:r>
            <a:r>
              <a:rPr spc="-17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40" dirty="0">
                <a:solidFill>
                  <a:srgbClr val="7E7E7E"/>
                </a:solidFill>
                <a:latin typeface="Trebuchet MS"/>
                <a:cs typeface="Trebuchet MS"/>
              </a:rPr>
              <a:t>in</a:t>
            </a:r>
            <a:r>
              <a:rPr spc="-13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pc="-25" dirty="0">
                <a:solidFill>
                  <a:srgbClr val="7E7E7E"/>
                </a:solidFill>
                <a:latin typeface="Trebuchet MS"/>
                <a:cs typeface="Trebuchet MS"/>
              </a:rPr>
              <a:t>the </a:t>
            </a:r>
            <a:r>
              <a:rPr spc="-10" dirty="0">
                <a:solidFill>
                  <a:srgbClr val="7E7E7E"/>
                </a:solidFill>
                <a:latin typeface="Trebuchet MS"/>
                <a:cs typeface="Trebuchet MS"/>
              </a:rPr>
              <a:t>future.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10" dirty="0"/>
              <a:t>Session</a:t>
            </a:r>
            <a:r>
              <a:rPr spc="-480" dirty="0"/>
              <a:t> </a:t>
            </a:r>
            <a:r>
              <a:rPr spc="-195" dirty="0"/>
              <a:t>Outline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118751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118751" defTabSz="609630">
                <a:spcBef>
                  <a:spcPts val="25"/>
                </a:spcBef>
              </a:pPr>
              <a:t>2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917576" y="2875109"/>
            <a:ext cx="8128634" cy="2096086"/>
          </a:xfrm>
          <a:prstGeom prst="rect">
            <a:avLst/>
          </a:prstGeom>
        </p:spPr>
        <p:txBody>
          <a:bodyPr vert="horz" wrap="square" lIns="0" tIns="107314" rIns="0" bIns="0" rtlCol="0">
            <a:spAutoFit/>
          </a:bodyPr>
          <a:lstStyle/>
          <a:p>
            <a:pPr marL="240677" indent="-227977" defTabSz="609630">
              <a:spcBef>
                <a:spcPts val="844"/>
              </a:spcBef>
              <a:buFont typeface="Arial MT"/>
              <a:buChar char="•"/>
              <a:tabLst>
                <a:tab pos="240677" algn="l"/>
              </a:tabLst>
            </a:pP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Concept</a:t>
            </a:r>
            <a:r>
              <a:rPr sz="2750" spc="-15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0" dirty="0">
                <a:solidFill>
                  <a:prstClr val="black"/>
                </a:solidFill>
                <a:latin typeface="Trebuchet MS"/>
                <a:cs typeface="Trebuchet MS"/>
              </a:rPr>
              <a:t>of</a:t>
            </a:r>
            <a:r>
              <a:rPr sz="2750" spc="-16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economic</a:t>
            </a:r>
            <a:r>
              <a:rPr sz="2750" spc="-11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0" dirty="0">
                <a:solidFill>
                  <a:prstClr val="black"/>
                </a:solidFill>
                <a:latin typeface="Trebuchet MS"/>
                <a:cs typeface="Trebuchet MS"/>
              </a:rPr>
              <a:t>evaluations</a:t>
            </a:r>
            <a:r>
              <a:rPr sz="2750" spc="-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260" dirty="0">
                <a:solidFill>
                  <a:prstClr val="black"/>
                </a:solidFill>
                <a:latin typeface="Trebuchet MS"/>
                <a:cs typeface="Trebuchet MS"/>
              </a:rPr>
              <a:t>–</a:t>
            </a:r>
            <a:r>
              <a:rPr sz="2750" spc="-16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0" dirty="0">
                <a:solidFill>
                  <a:prstClr val="black"/>
                </a:solidFill>
                <a:latin typeface="Trebuchet MS"/>
                <a:cs typeface="Trebuchet MS"/>
              </a:rPr>
              <a:t>What</a:t>
            </a:r>
            <a:r>
              <a:rPr sz="2750" spc="-1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and</a:t>
            </a:r>
            <a:r>
              <a:rPr sz="2750" spc="-13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100" dirty="0">
                <a:solidFill>
                  <a:prstClr val="black"/>
                </a:solidFill>
                <a:latin typeface="Trebuchet MS"/>
                <a:cs typeface="Trebuchet MS"/>
              </a:rPr>
              <a:t>Why?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indent="-228611" defTabSz="609630">
              <a:spcBef>
                <a:spcPts val="75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45" dirty="0">
                <a:solidFill>
                  <a:prstClr val="black"/>
                </a:solidFill>
                <a:latin typeface="Trebuchet MS"/>
                <a:cs typeface="Trebuchet MS"/>
              </a:rPr>
              <a:t>Types</a:t>
            </a:r>
            <a:r>
              <a:rPr sz="2750" spc="-2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0" dirty="0">
                <a:solidFill>
                  <a:prstClr val="black"/>
                </a:solidFill>
                <a:latin typeface="Trebuchet MS"/>
                <a:cs typeface="Trebuchet MS"/>
              </a:rPr>
              <a:t>of</a:t>
            </a:r>
            <a:r>
              <a:rPr sz="2750" spc="-22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analysis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indent="-228611" defTabSz="609630">
              <a:spcBef>
                <a:spcPts val="75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55" dirty="0">
                <a:solidFill>
                  <a:prstClr val="black"/>
                </a:solidFill>
                <a:latin typeface="Trebuchet MS"/>
                <a:cs typeface="Trebuchet MS"/>
              </a:rPr>
              <a:t>Types</a:t>
            </a:r>
            <a:r>
              <a:rPr sz="2750" spc="-15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0" dirty="0">
                <a:solidFill>
                  <a:prstClr val="black"/>
                </a:solidFill>
                <a:latin typeface="Trebuchet MS"/>
                <a:cs typeface="Trebuchet MS"/>
              </a:rPr>
              <a:t>of</a:t>
            </a:r>
            <a:r>
              <a:rPr sz="2750" spc="-24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decision</a:t>
            </a:r>
            <a:r>
              <a:rPr sz="2750" spc="-18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models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0677" indent="-227977" defTabSz="609630">
              <a:spcBef>
                <a:spcPts val="685"/>
              </a:spcBef>
              <a:buFont typeface="Arial MT"/>
              <a:buChar char="•"/>
              <a:tabLst>
                <a:tab pos="240677" algn="l"/>
              </a:tabLst>
            </a:pP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Synthesis</a:t>
            </a:r>
            <a:r>
              <a:rPr sz="2750" spc="-12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95" dirty="0">
                <a:solidFill>
                  <a:prstClr val="black"/>
                </a:solidFill>
                <a:latin typeface="Trebuchet MS"/>
                <a:cs typeface="Trebuchet MS"/>
              </a:rPr>
              <a:t>of</a:t>
            </a:r>
            <a:r>
              <a:rPr sz="2750" spc="-13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30" dirty="0">
                <a:solidFill>
                  <a:prstClr val="black"/>
                </a:solidFill>
                <a:latin typeface="Trebuchet MS"/>
                <a:cs typeface="Trebuchet MS"/>
              </a:rPr>
              <a:t>evidence</a:t>
            </a:r>
            <a:r>
              <a:rPr sz="2750" spc="-80" dirty="0">
                <a:solidFill>
                  <a:prstClr val="black"/>
                </a:solidFill>
                <a:latin typeface="Trebuchet MS"/>
                <a:cs typeface="Trebuchet MS"/>
              </a:rPr>
              <a:t> from</a:t>
            </a:r>
            <a:r>
              <a:rPr sz="2750" spc="-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decision</a:t>
            </a:r>
            <a:r>
              <a:rPr sz="2750" spc="-15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models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90" dirty="0"/>
              <a:t>Time</a:t>
            </a:r>
            <a:r>
              <a:rPr spc="-440" dirty="0"/>
              <a:t> </a:t>
            </a:r>
            <a:r>
              <a:rPr spc="-215" dirty="0"/>
              <a:t>horizon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576" y="1649983"/>
            <a:ext cx="4981575" cy="4142673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241312" marR="50803" indent="-229247" defTabSz="609630">
              <a:lnSpc>
                <a:spcPts val="2700"/>
              </a:lnSpc>
              <a:spcBef>
                <a:spcPts val="720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Determines</a:t>
            </a:r>
            <a:r>
              <a:rPr sz="2750" spc="-1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95" dirty="0">
                <a:solidFill>
                  <a:prstClr val="black"/>
                </a:solidFill>
                <a:latin typeface="Trebuchet MS"/>
                <a:cs typeface="Trebuchet MS"/>
              </a:rPr>
              <a:t>the</a:t>
            </a:r>
            <a:r>
              <a:rPr sz="2750" spc="-14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0" dirty="0">
                <a:solidFill>
                  <a:prstClr val="black"/>
                </a:solidFill>
                <a:latin typeface="Trebuchet MS"/>
                <a:cs typeface="Trebuchet MS"/>
              </a:rPr>
              <a:t>duration</a:t>
            </a:r>
            <a:r>
              <a:rPr sz="2750" spc="-21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0" dirty="0">
                <a:solidFill>
                  <a:prstClr val="black"/>
                </a:solidFill>
                <a:latin typeface="Trebuchet MS"/>
                <a:cs typeface="Trebuchet MS"/>
              </a:rPr>
              <a:t>over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which</a:t>
            </a:r>
            <a:r>
              <a:rPr sz="2750" spc="-16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70" dirty="0">
                <a:solidFill>
                  <a:prstClr val="black"/>
                </a:solidFill>
                <a:latin typeface="Trebuchet MS"/>
                <a:cs typeface="Trebuchet MS"/>
              </a:rPr>
              <a:t>the</a:t>
            </a:r>
            <a:r>
              <a:rPr sz="2750" spc="-16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outcomes</a:t>
            </a:r>
            <a:r>
              <a:rPr sz="2750" spc="-1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and</a:t>
            </a:r>
            <a:r>
              <a:rPr sz="2750" spc="-10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70" dirty="0">
                <a:solidFill>
                  <a:prstClr val="black"/>
                </a:solidFill>
                <a:latin typeface="Trebuchet MS"/>
                <a:cs typeface="Trebuchet MS"/>
              </a:rPr>
              <a:t>costs </a:t>
            </a:r>
            <a:r>
              <a:rPr sz="2750" spc="-70" dirty="0">
                <a:solidFill>
                  <a:prstClr val="black"/>
                </a:solidFill>
                <a:latin typeface="Trebuchet MS"/>
                <a:cs typeface="Trebuchet MS"/>
              </a:rPr>
              <a:t>are</a:t>
            </a:r>
            <a:r>
              <a:rPr sz="2750" spc="-25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calculated.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34292" indent="-229247" algn="just" defTabSz="609630">
              <a:lnSpc>
                <a:spcPct val="80800"/>
              </a:lnSpc>
              <a:spcBef>
                <a:spcPts val="1030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20" dirty="0">
                <a:solidFill>
                  <a:prstClr val="black"/>
                </a:solidFill>
                <a:latin typeface="Trebuchet MS"/>
                <a:cs typeface="Trebuchet MS"/>
              </a:rPr>
              <a:t>Modelling</a:t>
            </a:r>
            <a:r>
              <a:rPr sz="2750" spc="-11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approaches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35" dirty="0">
                <a:solidFill>
                  <a:prstClr val="black"/>
                </a:solidFill>
                <a:latin typeface="Trebuchet MS"/>
                <a:cs typeface="Trebuchet MS"/>
              </a:rPr>
              <a:t>may</a:t>
            </a:r>
            <a:r>
              <a:rPr sz="2750" spc="-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5" dirty="0">
                <a:solidFill>
                  <a:prstClr val="black"/>
                </a:solidFill>
                <a:latin typeface="Trebuchet MS"/>
                <a:cs typeface="Trebuchet MS"/>
              </a:rPr>
              <a:t>be </a:t>
            </a:r>
            <a:r>
              <a:rPr sz="2750" spc="-20" dirty="0">
                <a:solidFill>
                  <a:prstClr val="black"/>
                </a:solidFill>
                <a:latin typeface="Trebuchet MS"/>
                <a:cs typeface="Trebuchet MS"/>
              </a:rPr>
              <a:t>needed</a:t>
            </a:r>
            <a:r>
              <a:rPr sz="2750" spc="-1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15" dirty="0">
                <a:solidFill>
                  <a:prstClr val="black"/>
                </a:solidFill>
                <a:latin typeface="Trebuchet MS"/>
                <a:cs typeface="Trebuchet MS"/>
              </a:rPr>
              <a:t>to</a:t>
            </a:r>
            <a:r>
              <a:rPr sz="2750" spc="1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50" dirty="0">
                <a:solidFill>
                  <a:prstClr val="black"/>
                </a:solidFill>
                <a:latin typeface="Trebuchet MS"/>
                <a:cs typeface="Trebuchet MS"/>
              </a:rPr>
              <a:t>estimate</a:t>
            </a:r>
            <a:r>
              <a:rPr sz="2750" spc="-12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outcomes </a:t>
            </a:r>
            <a:r>
              <a:rPr sz="2750" spc="-105" dirty="0">
                <a:solidFill>
                  <a:prstClr val="black"/>
                </a:solidFill>
                <a:latin typeface="Trebuchet MS"/>
                <a:cs typeface="Trebuchet MS"/>
              </a:rPr>
              <a:t>that</a:t>
            </a:r>
            <a:r>
              <a:rPr sz="2750" spc="-19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95" dirty="0">
                <a:solidFill>
                  <a:prstClr val="black"/>
                </a:solidFill>
                <a:latin typeface="Trebuchet MS"/>
                <a:cs typeface="Trebuchet MS"/>
              </a:rPr>
              <a:t>are</a:t>
            </a:r>
            <a:r>
              <a:rPr sz="2750" spc="-15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beyond</a:t>
            </a:r>
            <a:r>
              <a:rPr sz="2750" spc="-1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55" dirty="0">
                <a:solidFill>
                  <a:prstClr val="black"/>
                </a:solidFill>
                <a:latin typeface="Trebuchet MS"/>
                <a:cs typeface="Trebuchet MS"/>
              </a:rPr>
              <a:t>available</a:t>
            </a:r>
            <a:r>
              <a:rPr sz="2750" spc="-23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0" dirty="0">
                <a:solidFill>
                  <a:prstClr val="black"/>
                </a:solidFill>
                <a:latin typeface="Trebuchet MS"/>
                <a:cs typeface="Trebuchet MS"/>
              </a:rPr>
              <a:t>data.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5080" indent="-229247" defTabSz="609630">
              <a:lnSpc>
                <a:spcPct val="81400"/>
              </a:lnSpc>
              <a:spcBef>
                <a:spcPts val="1070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Guidelines</a:t>
            </a:r>
            <a:r>
              <a:rPr sz="2750" spc="-25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typically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recommend</a:t>
            </a:r>
            <a:r>
              <a:rPr sz="2750" spc="-1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using</a:t>
            </a:r>
            <a:r>
              <a:rPr sz="2750" spc="-10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a</a:t>
            </a:r>
            <a:r>
              <a:rPr sz="2750" spc="-17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0" dirty="0">
                <a:solidFill>
                  <a:prstClr val="black"/>
                </a:solidFill>
                <a:latin typeface="Trebuchet MS"/>
                <a:cs typeface="Trebuchet MS"/>
              </a:rPr>
              <a:t>time </a:t>
            </a:r>
            <a:r>
              <a:rPr sz="2750" spc="-40" dirty="0">
                <a:solidFill>
                  <a:prstClr val="black"/>
                </a:solidFill>
                <a:latin typeface="Trebuchet MS"/>
                <a:cs typeface="Trebuchet MS"/>
              </a:rPr>
              <a:t>horizon</a:t>
            </a:r>
            <a:r>
              <a:rPr sz="2750" spc="-2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long</a:t>
            </a:r>
            <a:r>
              <a:rPr sz="2750" spc="-1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enough</a:t>
            </a:r>
            <a:r>
              <a:rPr sz="2750" spc="-21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85" dirty="0">
                <a:solidFill>
                  <a:prstClr val="black"/>
                </a:solidFill>
                <a:latin typeface="Trebuchet MS"/>
                <a:cs typeface="Trebuchet MS"/>
              </a:rPr>
              <a:t>to</a:t>
            </a:r>
            <a:r>
              <a:rPr sz="2750" spc="-2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capture </a:t>
            </a:r>
            <a:r>
              <a:rPr sz="2750" spc="-55" dirty="0">
                <a:solidFill>
                  <a:prstClr val="black"/>
                </a:solidFill>
                <a:latin typeface="Trebuchet MS"/>
                <a:cs typeface="Trebuchet MS"/>
              </a:rPr>
              <a:t>all</a:t>
            </a:r>
            <a:r>
              <a:rPr sz="2750" spc="-2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85" dirty="0">
                <a:solidFill>
                  <a:prstClr val="black"/>
                </a:solidFill>
                <a:latin typeface="Trebuchet MS"/>
                <a:cs typeface="Trebuchet MS"/>
              </a:rPr>
              <a:t>relevant</a:t>
            </a:r>
            <a:r>
              <a:rPr sz="2750" spc="-2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90" dirty="0">
                <a:solidFill>
                  <a:prstClr val="black"/>
                </a:solidFill>
                <a:latin typeface="Trebuchet MS"/>
                <a:cs typeface="Trebuchet MS"/>
              </a:rPr>
              <a:t>costs</a:t>
            </a:r>
            <a:r>
              <a:rPr sz="2750" spc="-2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and</a:t>
            </a:r>
            <a:r>
              <a:rPr sz="2750" spc="-22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health benefits.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88263" y="1028701"/>
            <a:ext cx="4765537" cy="4714875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20</a:t>
            </a:fld>
            <a:endParaRPr spc="-25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15" dirty="0"/>
              <a:t>Types</a:t>
            </a:r>
            <a:r>
              <a:rPr spc="-505" dirty="0"/>
              <a:t> </a:t>
            </a:r>
            <a:r>
              <a:rPr spc="-254" dirty="0"/>
              <a:t>of</a:t>
            </a:r>
            <a:r>
              <a:rPr spc="-440" dirty="0"/>
              <a:t> </a:t>
            </a:r>
            <a:r>
              <a:rPr spc="-155" dirty="0"/>
              <a:t>decision</a:t>
            </a:r>
            <a:r>
              <a:rPr spc="-455" dirty="0"/>
              <a:t> </a:t>
            </a:r>
            <a:r>
              <a:rPr spc="-110" dirty="0"/>
              <a:t>models</a:t>
            </a:r>
            <a:r>
              <a:rPr spc="-415" dirty="0"/>
              <a:t> </a:t>
            </a:r>
            <a:r>
              <a:rPr spc="-265" dirty="0"/>
              <a:t>in</a:t>
            </a:r>
            <a:r>
              <a:rPr spc="-455" dirty="0"/>
              <a:t> </a:t>
            </a:r>
            <a:r>
              <a:rPr spc="-190" dirty="0"/>
              <a:t>healthcare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4850" y="1647826"/>
            <a:ext cx="10648950" cy="412432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21</a:t>
            </a:fld>
            <a:endParaRPr spc="-2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575" y="723891"/>
            <a:ext cx="6093460" cy="468013"/>
          </a:xfrm>
          <a:prstGeom prst="rect">
            <a:avLst/>
          </a:prstGeom>
        </p:spPr>
        <p:txBody>
          <a:bodyPr vert="horz" wrap="square" lIns="0" tIns="16510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100" dirty="0"/>
              <a:t>Choosing</a:t>
            </a:r>
            <a:r>
              <a:rPr spc="-380" dirty="0"/>
              <a:t> </a:t>
            </a:r>
            <a:r>
              <a:rPr spc="-170" dirty="0"/>
              <a:t>a</a:t>
            </a:r>
            <a:r>
              <a:rPr spc="-455" dirty="0"/>
              <a:t> </a:t>
            </a:r>
            <a:r>
              <a:rPr spc="-155" dirty="0"/>
              <a:t>decision</a:t>
            </a:r>
            <a:r>
              <a:rPr spc="-450" dirty="0"/>
              <a:t> </a:t>
            </a:r>
            <a:r>
              <a:rPr spc="-125" dirty="0"/>
              <a:t>model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22</a:t>
            </a:fld>
            <a:endParaRPr spc="-25" dirty="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831850" y="1819276"/>
          <a:ext cx="10515600" cy="28390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01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519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205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Model</a:t>
                      </a:r>
                      <a:r>
                        <a:rPr sz="1800" b="1" spc="-6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2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Type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920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A9E0"/>
                    </a:solidFill>
                  </a:tcPr>
                </a:tc>
                <a:tc>
                  <a:txBody>
                    <a:bodyPr/>
                    <a:lstStyle/>
                    <a:p>
                      <a:pPr marL="93345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Description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920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A9E0"/>
                    </a:solidFill>
                  </a:tcPr>
                </a:tc>
                <a:tc>
                  <a:txBody>
                    <a:bodyPr/>
                    <a:lstStyle/>
                    <a:p>
                      <a:pPr marL="96520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sz="1800" b="1" spc="-10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Type</a:t>
                      </a:r>
                      <a:r>
                        <a:rPr sz="1800" b="1" spc="-14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2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of</a:t>
                      </a:r>
                      <a:r>
                        <a:rPr sz="1800" b="1" spc="-10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Decision</a:t>
                      </a:r>
                      <a:r>
                        <a:rPr sz="1800" b="1" spc="-18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5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Most</a:t>
                      </a:r>
                      <a:r>
                        <a:rPr sz="1800" b="1" spc="-15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Suitable</a:t>
                      </a:r>
                      <a:r>
                        <a:rPr sz="1800" b="1" spc="-13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2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For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920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A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800" b="1" dirty="0">
                          <a:latin typeface="Trebuchet MS"/>
                          <a:cs typeface="Trebuchet MS"/>
                        </a:rPr>
                        <a:t>Decision</a:t>
                      </a:r>
                      <a:r>
                        <a:rPr sz="1800" b="1" spc="-15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135" dirty="0">
                          <a:latin typeface="Trebuchet MS"/>
                          <a:cs typeface="Trebuchet MS"/>
                        </a:rPr>
                        <a:t>Tree</a:t>
                      </a:r>
                      <a:r>
                        <a:rPr sz="1800" b="1" spc="-9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20" dirty="0">
                          <a:latin typeface="Trebuchet MS"/>
                          <a:cs typeface="Trebuchet MS"/>
                        </a:rPr>
                        <a:t>Model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984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DE1F4"/>
                    </a:solidFill>
                  </a:tcPr>
                </a:tc>
                <a:tc>
                  <a:txBody>
                    <a:bodyPr/>
                    <a:lstStyle/>
                    <a:p>
                      <a:pPr marL="93345" marR="206375">
                        <a:lnSpc>
                          <a:spcPct val="100800"/>
                        </a:lnSpc>
                        <a:spcBef>
                          <a:spcPts val="220"/>
                        </a:spcBef>
                      </a:pPr>
                      <a:r>
                        <a:rPr sz="1800" spc="-25" dirty="0">
                          <a:latin typeface="Trebuchet MS"/>
                          <a:cs typeface="Trebuchet MS"/>
                        </a:rPr>
                        <a:t>Diagram</a:t>
                      </a:r>
                      <a:r>
                        <a:rPr sz="1800" spc="-18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showing</a:t>
                      </a:r>
                      <a:r>
                        <a:rPr sz="1800" spc="-11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0" dirty="0">
                          <a:latin typeface="Trebuchet MS"/>
                          <a:cs typeface="Trebuchet MS"/>
                        </a:rPr>
                        <a:t>the</a:t>
                      </a:r>
                      <a:r>
                        <a:rPr sz="1800" spc="-19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35" dirty="0">
                          <a:latin typeface="Trebuchet MS"/>
                          <a:cs typeface="Trebuchet MS"/>
                        </a:rPr>
                        <a:t>risk</a:t>
                      </a:r>
                      <a:r>
                        <a:rPr sz="1800" spc="-114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of</a:t>
                      </a:r>
                      <a:r>
                        <a:rPr sz="1800" spc="-16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events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and</a:t>
                      </a:r>
                      <a:r>
                        <a:rPr sz="1800" spc="-18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states</a:t>
                      </a:r>
                      <a:r>
                        <a:rPr sz="1800" spc="-19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of</a:t>
                      </a:r>
                      <a:r>
                        <a:rPr sz="1800" spc="-16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55" dirty="0">
                          <a:latin typeface="Trebuchet MS"/>
                          <a:cs typeface="Trebuchet MS"/>
                        </a:rPr>
                        <a:t>nature</a:t>
                      </a:r>
                      <a:r>
                        <a:rPr sz="1800" spc="-20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55" dirty="0">
                          <a:latin typeface="Trebuchet MS"/>
                          <a:cs typeface="Trebuchet MS"/>
                        </a:rPr>
                        <a:t>over</a:t>
                      </a:r>
                      <a:r>
                        <a:rPr sz="1800" spc="-22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a</a:t>
                      </a:r>
                      <a:r>
                        <a:rPr sz="1800" spc="-12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85" dirty="0">
                          <a:latin typeface="Trebuchet MS"/>
                          <a:cs typeface="Trebuchet MS"/>
                        </a:rPr>
                        <a:t>fixed</a:t>
                      </a:r>
                      <a:r>
                        <a:rPr sz="1800" spc="-18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0" dirty="0">
                          <a:latin typeface="Trebuchet MS"/>
                          <a:cs typeface="Trebuchet MS"/>
                        </a:rPr>
                        <a:t>time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horizon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79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DE1F4"/>
                    </a:solidFill>
                  </a:tcPr>
                </a:tc>
                <a:tc>
                  <a:txBody>
                    <a:bodyPr/>
                    <a:lstStyle/>
                    <a:p>
                      <a:pPr marL="96520" marR="307975">
                        <a:lnSpc>
                          <a:spcPct val="100800"/>
                        </a:lnSpc>
                        <a:spcBef>
                          <a:spcPts val="220"/>
                        </a:spcBef>
                      </a:pPr>
                      <a:r>
                        <a:rPr sz="1800" spc="-40" dirty="0">
                          <a:latin typeface="Trebuchet MS"/>
                          <a:cs typeface="Trebuchet MS"/>
                        </a:rPr>
                        <a:t>Relevant</a:t>
                      </a:r>
                      <a:r>
                        <a:rPr sz="1800" spc="-204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time</a:t>
                      </a:r>
                      <a:r>
                        <a:rPr sz="1800" spc="-11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45" dirty="0">
                          <a:latin typeface="Trebuchet MS"/>
                          <a:cs typeface="Trebuchet MS"/>
                        </a:rPr>
                        <a:t>horizon</a:t>
                      </a:r>
                      <a:r>
                        <a:rPr sz="1800" spc="-15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is</a:t>
                      </a:r>
                      <a:r>
                        <a:rPr sz="1800" spc="-19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5" dirty="0">
                          <a:latin typeface="Trebuchet MS"/>
                          <a:cs typeface="Trebuchet MS"/>
                        </a:rPr>
                        <a:t>short</a:t>
                      </a:r>
                      <a:r>
                        <a:rPr sz="1800" spc="-114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and</a:t>
                      </a:r>
                      <a:r>
                        <a:rPr sz="1800" spc="-17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40" dirty="0">
                          <a:latin typeface="Trebuchet MS"/>
                          <a:cs typeface="Trebuchet MS"/>
                        </a:rPr>
                        <a:t>fixed </a:t>
                      </a:r>
                      <a:r>
                        <a:rPr sz="1800" spc="-30" dirty="0">
                          <a:latin typeface="Trebuchet MS"/>
                          <a:cs typeface="Trebuchet MS"/>
                        </a:rPr>
                        <a:t>Acute</a:t>
                      </a:r>
                      <a:r>
                        <a:rPr sz="1800" spc="-18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intervention</a:t>
                      </a:r>
                      <a:r>
                        <a:rPr sz="1800" spc="-14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70" dirty="0">
                          <a:latin typeface="Trebuchet MS"/>
                          <a:cs typeface="Trebuchet MS"/>
                        </a:rPr>
                        <a:t>with</a:t>
                      </a:r>
                      <a:r>
                        <a:rPr sz="1800" spc="-14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no</a:t>
                      </a:r>
                      <a:r>
                        <a:rPr sz="1800" spc="-14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recurrence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79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DE1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b="1" spc="-20" dirty="0">
                          <a:latin typeface="Trebuchet MS"/>
                          <a:cs typeface="Trebuchet MS"/>
                        </a:rPr>
                        <a:t>Markov</a:t>
                      </a:r>
                      <a:r>
                        <a:rPr sz="1800" b="1" spc="-18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20" dirty="0">
                          <a:latin typeface="Trebuchet MS"/>
                          <a:cs typeface="Trebuchet MS"/>
                        </a:rPr>
                        <a:t>Model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8F0F8"/>
                    </a:solidFill>
                  </a:tcPr>
                </a:tc>
                <a:tc>
                  <a:txBody>
                    <a:bodyPr/>
                    <a:lstStyle/>
                    <a:p>
                      <a:pPr marL="93345" marR="495300" algn="just">
                        <a:lnSpc>
                          <a:spcPct val="100800"/>
                        </a:lnSpc>
                        <a:spcBef>
                          <a:spcPts val="229"/>
                        </a:spcBef>
                      </a:pPr>
                      <a:r>
                        <a:rPr sz="1800" spc="-20" dirty="0">
                          <a:latin typeface="Trebuchet MS"/>
                          <a:cs typeface="Trebuchet MS"/>
                        </a:rPr>
                        <a:t>Simulate</a:t>
                      </a:r>
                      <a:r>
                        <a:rPr sz="1800" spc="-22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a</a:t>
                      </a:r>
                      <a:r>
                        <a:rPr sz="1800" spc="-15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45" dirty="0">
                          <a:latin typeface="Trebuchet MS"/>
                          <a:cs typeface="Trebuchet MS"/>
                        </a:rPr>
                        <a:t>hypothetical</a:t>
                      </a:r>
                      <a:r>
                        <a:rPr sz="1800" spc="-19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30" dirty="0">
                          <a:latin typeface="Trebuchet MS"/>
                          <a:cs typeface="Trebuchet MS"/>
                        </a:rPr>
                        <a:t>cohort</a:t>
                      </a:r>
                      <a:r>
                        <a:rPr sz="1800" spc="-16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0" dirty="0">
                          <a:latin typeface="Trebuchet MS"/>
                          <a:cs typeface="Trebuchet MS"/>
                        </a:rPr>
                        <a:t>of</a:t>
                      </a:r>
                      <a:r>
                        <a:rPr sz="1800" spc="-10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30" dirty="0">
                          <a:latin typeface="Trebuchet MS"/>
                          <a:cs typeface="Trebuchet MS"/>
                        </a:rPr>
                        <a:t>individuals</a:t>
                      </a:r>
                      <a:r>
                        <a:rPr sz="1800" spc="-15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40" dirty="0">
                          <a:latin typeface="Trebuchet MS"/>
                          <a:cs typeface="Trebuchet MS"/>
                        </a:rPr>
                        <a:t>through</a:t>
                      </a:r>
                      <a:r>
                        <a:rPr sz="1800" spc="-19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a</a:t>
                      </a:r>
                      <a:r>
                        <a:rPr sz="1800" spc="-229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set</a:t>
                      </a:r>
                      <a:r>
                        <a:rPr sz="1800" spc="-229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5" dirty="0">
                          <a:latin typeface="Trebuchet MS"/>
                          <a:cs typeface="Trebuchet MS"/>
                        </a:rPr>
                        <a:t>of</a:t>
                      </a:r>
                      <a:r>
                        <a:rPr sz="1800" spc="-19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50" dirty="0">
                          <a:latin typeface="Trebuchet MS"/>
                          <a:cs typeface="Trebuchet MS"/>
                        </a:rPr>
                        <a:t>health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5" dirty="0">
                          <a:latin typeface="Trebuchet MS"/>
                          <a:cs typeface="Trebuchet MS"/>
                        </a:rPr>
                        <a:t>states</a:t>
                      </a:r>
                      <a:r>
                        <a:rPr sz="1800" spc="-15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over</a:t>
                      </a:r>
                      <a:r>
                        <a:rPr sz="1800" spc="-17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time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920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8F0F8"/>
                    </a:solidFill>
                  </a:tcPr>
                </a:tc>
                <a:tc>
                  <a:txBody>
                    <a:bodyPr/>
                    <a:lstStyle/>
                    <a:p>
                      <a:pPr marL="96520" marR="219075">
                        <a:lnSpc>
                          <a:spcPct val="100800"/>
                        </a:lnSpc>
                        <a:spcBef>
                          <a:spcPts val="229"/>
                        </a:spcBef>
                      </a:pPr>
                      <a:r>
                        <a:rPr sz="1800" spc="-30" dirty="0">
                          <a:latin typeface="Trebuchet MS"/>
                          <a:cs typeface="Trebuchet MS"/>
                        </a:rPr>
                        <a:t>For</a:t>
                      </a:r>
                      <a:r>
                        <a:rPr sz="1800" spc="-19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0" dirty="0">
                          <a:latin typeface="Trebuchet MS"/>
                          <a:cs typeface="Trebuchet MS"/>
                        </a:rPr>
                        <a:t>diseases/conditions</a:t>
                      </a:r>
                      <a:r>
                        <a:rPr sz="1800" spc="-8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75" dirty="0">
                          <a:latin typeface="Trebuchet MS"/>
                          <a:cs typeface="Trebuchet MS"/>
                        </a:rPr>
                        <a:t>that</a:t>
                      </a:r>
                      <a:r>
                        <a:rPr sz="1800" spc="-17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involve</a:t>
                      </a:r>
                      <a:r>
                        <a:rPr sz="1800" spc="-8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0" dirty="0">
                          <a:latin typeface="Trebuchet MS"/>
                          <a:cs typeface="Trebuchet MS"/>
                        </a:rPr>
                        <a:t>risk </a:t>
                      </a:r>
                      <a:r>
                        <a:rPr sz="1800" spc="-70" dirty="0">
                          <a:latin typeface="Trebuchet MS"/>
                          <a:cs typeface="Trebuchet MS"/>
                        </a:rPr>
                        <a:t>over</a:t>
                      </a:r>
                      <a:r>
                        <a:rPr sz="1800" spc="-15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a</a:t>
                      </a:r>
                      <a:r>
                        <a:rPr sz="1800" spc="-12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35" dirty="0">
                          <a:latin typeface="Trebuchet MS"/>
                          <a:cs typeface="Trebuchet MS"/>
                        </a:rPr>
                        <a:t>long</a:t>
                      </a:r>
                      <a:r>
                        <a:rPr sz="1800" spc="-114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time</a:t>
                      </a:r>
                      <a:r>
                        <a:rPr sz="1800" spc="-19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time</a:t>
                      </a:r>
                      <a:r>
                        <a:rPr sz="1800" spc="-114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45" dirty="0">
                          <a:latin typeface="Trebuchet MS"/>
                          <a:cs typeface="Trebuchet MS"/>
                        </a:rPr>
                        <a:t>horizon</a:t>
                      </a:r>
                      <a:r>
                        <a:rPr sz="1800" spc="-16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and/or </a:t>
                      </a:r>
                      <a:r>
                        <a:rPr sz="1800" spc="-65" dirty="0">
                          <a:latin typeface="Trebuchet MS"/>
                          <a:cs typeface="Trebuchet MS"/>
                        </a:rPr>
                        <a:t>recurrent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events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2920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8F0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800" b="1" dirty="0">
                          <a:latin typeface="Trebuchet MS"/>
                          <a:cs typeface="Trebuchet MS"/>
                        </a:rPr>
                        <a:t>Dynamic</a:t>
                      </a:r>
                      <a:r>
                        <a:rPr sz="1800" b="1" spc="-114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b="1" spc="-20" dirty="0">
                          <a:latin typeface="Trebuchet MS"/>
                          <a:cs typeface="Trebuchet MS"/>
                        </a:rPr>
                        <a:t>Model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32384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DE1F4"/>
                    </a:solidFill>
                  </a:tcPr>
                </a:tc>
                <a:tc>
                  <a:txBody>
                    <a:bodyPr/>
                    <a:lstStyle/>
                    <a:p>
                      <a:pPr marL="93345" marR="713740">
                        <a:lnSpc>
                          <a:spcPct val="100800"/>
                        </a:lnSpc>
                        <a:spcBef>
                          <a:spcPts val="240"/>
                        </a:spcBef>
                      </a:pPr>
                      <a:r>
                        <a:rPr sz="1800" spc="-45" dirty="0">
                          <a:latin typeface="Trebuchet MS"/>
                          <a:cs typeface="Trebuchet MS"/>
                        </a:rPr>
                        <a:t>Allowing</a:t>
                      </a:r>
                      <a:r>
                        <a:rPr sz="1800" spc="-114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0" dirty="0">
                          <a:latin typeface="Trebuchet MS"/>
                          <a:cs typeface="Trebuchet MS"/>
                        </a:rPr>
                        <a:t>interaction(s)</a:t>
                      </a:r>
                      <a:r>
                        <a:rPr sz="1800" spc="-15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25" dirty="0">
                          <a:latin typeface="Trebuchet MS"/>
                          <a:cs typeface="Trebuchet MS"/>
                        </a:rPr>
                        <a:t>between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individuals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DE1F4"/>
                    </a:solidFill>
                  </a:tcPr>
                </a:tc>
                <a:tc>
                  <a:txBody>
                    <a:bodyPr/>
                    <a:lstStyle/>
                    <a:p>
                      <a:pPr marL="96520" marR="438784">
                        <a:lnSpc>
                          <a:spcPct val="100800"/>
                        </a:lnSpc>
                        <a:spcBef>
                          <a:spcPts val="240"/>
                        </a:spcBef>
                      </a:pPr>
                      <a:r>
                        <a:rPr sz="1800" spc="-10" dirty="0">
                          <a:latin typeface="Trebuchet MS"/>
                          <a:cs typeface="Trebuchet MS"/>
                        </a:rPr>
                        <a:t>When</a:t>
                      </a:r>
                      <a:r>
                        <a:rPr sz="1800" spc="-12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60" dirty="0">
                          <a:latin typeface="Trebuchet MS"/>
                          <a:cs typeface="Trebuchet MS"/>
                        </a:rPr>
                        <a:t>interaction</a:t>
                      </a:r>
                      <a:r>
                        <a:rPr sz="1800" spc="-12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55" dirty="0">
                          <a:latin typeface="Trebuchet MS"/>
                          <a:cs typeface="Trebuchet MS"/>
                        </a:rPr>
                        <a:t>between</a:t>
                      </a:r>
                      <a:r>
                        <a:rPr sz="1800" spc="-12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individuals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needs</a:t>
                      </a:r>
                      <a:r>
                        <a:rPr sz="1800" spc="-11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90" dirty="0">
                          <a:latin typeface="Trebuchet MS"/>
                          <a:cs typeface="Trebuchet MS"/>
                        </a:rPr>
                        <a:t>to</a:t>
                      </a:r>
                      <a:r>
                        <a:rPr sz="1800" spc="-15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dirty="0">
                          <a:latin typeface="Trebuchet MS"/>
                          <a:cs typeface="Trebuchet MS"/>
                        </a:rPr>
                        <a:t>be</a:t>
                      </a:r>
                      <a:r>
                        <a:rPr sz="1800" spc="-18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50" dirty="0">
                          <a:latin typeface="Trebuchet MS"/>
                          <a:cs typeface="Trebuchet MS"/>
                        </a:rPr>
                        <a:t>taken</a:t>
                      </a:r>
                      <a:r>
                        <a:rPr sz="1800" spc="-155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70" dirty="0">
                          <a:latin typeface="Trebuchet MS"/>
                          <a:cs typeface="Trebuchet MS"/>
                        </a:rPr>
                        <a:t>into</a:t>
                      </a:r>
                      <a:r>
                        <a:rPr sz="1800" spc="-150" dirty="0"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1800" spc="-10" dirty="0">
                          <a:latin typeface="Trebuchet MS"/>
                          <a:cs typeface="Trebuchet MS"/>
                        </a:rPr>
                        <a:t>account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DE1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38200" y="1028701"/>
            <a:ext cx="10363200" cy="5095875"/>
            <a:chOff x="838200" y="1028700"/>
            <a:chExt cx="10363200" cy="50958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0963" y="1447800"/>
              <a:ext cx="10030436" cy="467677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38200" y="1028700"/>
              <a:ext cx="2057400" cy="800100"/>
            </a:xfrm>
            <a:custGeom>
              <a:avLst/>
              <a:gdLst/>
              <a:ahLst/>
              <a:cxnLst/>
              <a:rect l="l" t="t" r="r" b="b"/>
              <a:pathLst>
                <a:path w="2057400" h="800100">
                  <a:moveTo>
                    <a:pt x="2057400" y="0"/>
                  </a:moveTo>
                  <a:lnTo>
                    <a:pt x="0" y="0"/>
                  </a:lnTo>
                  <a:lnTo>
                    <a:pt x="0" y="800100"/>
                  </a:lnTo>
                  <a:lnTo>
                    <a:pt x="2057400" y="800100"/>
                  </a:lnTo>
                  <a:lnTo>
                    <a:pt x="2057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17576" y="723891"/>
            <a:ext cx="7858759" cy="468013"/>
          </a:xfrm>
          <a:prstGeom prst="rect">
            <a:avLst/>
          </a:prstGeom>
        </p:spPr>
        <p:txBody>
          <a:bodyPr vert="horz" wrap="square" lIns="0" tIns="16510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70" dirty="0"/>
              <a:t>Steps</a:t>
            </a:r>
            <a:r>
              <a:rPr spc="-420" dirty="0"/>
              <a:t> </a:t>
            </a:r>
            <a:r>
              <a:rPr spc="-325" dirty="0"/>
              <a:t>for</a:t>
            </a:r>
            <a:r>
              <a:rPr spc="-409" dirty="0"/>
              <a:t> </a:t>
            </a:r>
            <a:r>
              <a:rPr spc="-250" dirty="0"/>
              <a:t>building</a:t>
            </a:r>
            <a:r>
              <a:rPr spc="-459" dirty="0"/>
              <a:t> </a:t>
            </a:r>
            <a:r>
              <a:rPr spc="-170" dirty="0"/>
              <a:t>a</a:t>
            </a:r>
            <a:r>
              <a:rPr spc="-455" dirty="0"/>
              <a:t> </a:t>
            </a:r>
            <a:r>
              <a:rPr spc="-145" dirty="0"/>
              <a:t>decision</a:t>
            </a:r>
            <a:r>
              <a:rPr spc="-459" dirty="0"/>
              <a:t> </a:t>
            </a:r>
            <a:r>
              <a:rPr spc="-95" dirty="0"/>
              <a:t>model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23</a:t>
            </a:fld>
            <a:endParaRPr spc="-25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40" dirty="0"/>
              <a:t>HTA</a:t>
            </a:r>
            <a:r>
              <a:rPr spc="-470" dirty="0"/>
              <a:t> </a:t>
            </a:r>
            <a:r>
              <a:rPr spc="-204" dirty="0"/>
              <a:t>Utilisation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575" y="2681714"/>
            <a:ext cx="4945380" cy="2507738"/>
          </a:xfrm>
          <a:prstGeom prst="rect">
            <a:avLst/>
          </a:prstGeom>
        </p:spPr>
        <p:txBody>
          <a:bodyPr vert="horz" wrap="square" lIns="0" tIns="108585" rIns="0" bIns="0" rtlCol="0">
            <a:spAutoFit/>
          </a:bodyPr>
          <a:lstStyle/>
          <a:p>
            <a:pPr marL="241312" indent="-228611" defTabSz="609630">
              <a:spcBef>
                <a:spcPts val="85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50" dirty="0">
                <a:solidFill>
                  <a:prstClr val="black"/>
                </a:solidFill>
                <a:latin typeface="Trebuchet MS"/>
                <a:cs typeface="Trebuchet MS"/>
              </a:rPr>
              <a:t>Setting</a:t>
            </a:r>
            <a:r>
              <a:rPr sz="2750" spc="-19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prices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0677" indent="-227977" defTabSz="609630">
              <a:spcBef>
                <a:spcPts val="755"/>
              </a:spcBef>
              <a:buFont typeface="Arial MT"/>
              <a:buChar char="•"/>
              <a:tabLst>
                <a:tab pos="240677" algn="l"/>
              </a:tabLst>
            </a:pPr>
            <a:r>
              <a:rPr sz="2750" spc="-30" dirty="0">
                <a:solidFill>
                  <a:prstClr val="black"/>
                </a:solidFill>
                <a:latin typeface="Trebuchet MS"/>
                <a:cs typeface="Trebuchet MS"/>
              </a:rPr>
              <a:t>Define</a:t>
            </a:r>
            <a:r>
              <a:rPr sz="2750" spc="-23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40" dirty="0">
                <a:solidFill>
                  <a:prstClr val="black"/>
                </a:solidFill>
                <a:latin typeface="Trebuchet MS"/>
                <a:cs typeface="Trebuchet MS"/>
              </a:rPr>
              <a:t>value</a:t>
            </a:r>
            <a:r>
              <a:rPr sz="2750" spc="-16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0" dirty="0">
                <a:solidFill>
                  <a:prstClr val="black"/>
                </a:solidFill>
                <a:latin typeface="Trebuchet MS"/>
                <a:cs typeface="Trebuchet MS"/>
              </a:rPr>
              <a:t>added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0677" indent="-227977" defTabSz="609630">
              <a:spcBef>
                <a:spcPts val="755"/>
              </a:spcBef>
              <a:buFont typeface="Arial MT"/>
              <a:buChar char="•"/>
              <a:tabLst>
                <a:tab pos="240677" algn="l"/>
              </a:tabLst>
            </a:pPr>
            <a:r>
              <a:rPr sz="2750" spc="-40" dirty="0">
                <a:solidFill>
                  <a:prstClr val="black"/>
                </a:solidFill>
                <a:latin typeface="Trebuchet MS"/>
                <a:cs typeface="Trebuchet MS"/>
              </a:rPr>
              <a:t>Determine</a:t>
            </a:r>
            <a:r>
              <a:rPr sz="2750" spc="-13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0" dirty="0">
                <a:solidFill>
                  <a:prstClr val="black"/>
                </a:solidFill>
                <a:latin typeface="Trebuchet MS"/>
                <a:cs typeface="Trebuchet MS"/>
              </a:rPr>
              <a:t>important</a:t>
            </a:r>
            <a:r>
              <a:rPr sz="2750" spc="-15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factors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5080" indent="-229247" defTabSz="609630">
              <a:lnSpc>
                <a:spcPts val="3080"/>
              </a:lnSpc>
              <a:spcBef>
                <a:spcPts val="96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40" dirty="0">
                <a:solidFill>
                  <a:prstClr val="black"/>
                </a:solidFill>
                <a:latin typeface="Trebuchet MS"/>
                <a:cs typeface="Trebuchet MS"/>
              </a:rPr>
              <a:t>Determine</a:t>
            </a:r>
            <a:r>
              <a:rPr sz="2750" spc="-17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95" dirty="0">
                <a:solidFill>
                  <a:prstClr val="black"/>
                </a:solidFill>
                <a:latin typeface="Trebuchet MS"/>
                <a:cs typeface="Trebuchet MS"/>
              </a:rPr>
              <a:t>the</a:t>
            </a:r>
            <a:r>
              <a:rPr sz="2750" spc="-17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40" dirty="0">
                <a:solidFill>
                  <a:prstClr val="black"/>
                </a:solidFill>
                <a:latin typeface="Trebuchet MS"/>
                <a:cs typeface="Trebuchet MS"/>
              </a:rPr>
              <a:t>value</a:t>
            </a:r>
            <a:r>
              <a:rPr sz="2750" spc="-24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14" dirty="0">
                <a:solidFill>
                  <a:prstClr val="black"/>
                </a:solidFill>
                <a:latin typeface="Trebuchet MS"/>
                <a:cs typeface="Trebuchet MS"/>
              </a:rPr>
              <a:t>for</a:t>
            </a:r>
            <a:r>
              <a:rPr sz="2750" spc="-16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money </a:t>
            </a:r>
            <a:r>
              <a:rPr sz="2750" spc="-60" dirty="0">
                <a:solidFill>
                  <a:prstClr val="black"/>
                </a:solidFill>
                <a:latin typeface="Trebuchet MS"/>
                <a:cs typeface="Trebuchet MS"/>
              </a:rPr>
              <a:t>of</a:t>
            </a:r>
            <a:r>
              <a:rPr sz="2750" spc="-2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0" dirty="0">
                <a:solidFill>
                  <a:prstClr val="black"/>
                </a:solidFill>
                <a:latin typeface="Trebuchet MS"/>
                <a:cs typeface="Trebuchet MS"/>
              </a:rPr>
              <a:t>health</a:t>
            </a:r>
            <a:r>
              <a:rPr sz="2750" spc="-229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interventions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12563" y="1047751"/>
            <a:ext cx="5141237" cy="4352925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326886" y="5449253"/>
            <a:ext cx="4968875" cy="3718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 defTabSz="609630">
              <a:lnSpc>
                <a:spcPts val="1435"/>
              </a:lnSpc>
              <a:spcBef>
                <a:spcPts val="100"/>
              </a:spcBef>
            </a:pPr>
            <a:r>
              <a:rPr sz="1200" spc="-45" dirty="0">
                <a:solidFill>
                  <a:prstClr val="black"/>
                </a:solidFill>
                <a:latin typeface="Trebuchet MS"/>
                <a:cs typeface="Trebuchet MS"/>
              </a:rPr>
              <a:t>Ijzerman</a:t>
            </a:r>
            <a:r>
              <a:rPr sz="1200" spc="-90" dirty="0">
                <a:solidFill>
                  <a:prstClr val="black"/>
                </a:solidFill>
                <a:latin typeface="Trebuchet MS"/>
                <a:cs typeface="Trebuchet MS"/>
              </a:rPr>
              <a:t> M.J.</a:t>
            </a:r>
            <a:r>
              <a:rPr sz="1200" spc="-6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spc="55" dirty="0">
                <a:solidFill>
                  <a:prstClr val="black"/>
                </a:solidFill>
                <a:latin typeface="Trebuchet MS"/>
                <a:cs typeface="Trebuchet MS"/>
              </a:rPr>
              <a:t>C</a:t>
            </a:r>
            <a:r>
              <a:rPr sz="1200" spc="-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spc="-25" dirty="0">
                <a:solidFill>
                  <a:prstClr val="black"/>
                </a:solidFill>
                <a:latin typeface="Trebuchet MS"/>
                <a:cs typeface="Trebuchet MS"/>
              </a:rPr>
              <a:t>Steuten</a:t>
            </a:r>
            <a:r>
              <a:rPr sz="1200" spc="-5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spc="-35" dirty="0">
                <a:solidFill>
                  <a:prstClr val="black"/>
                </a:solidFill>
                <a:latin typeface="Trebuchet MS"/>
                <a:cs typeface="Trebuchet MS"/>
              </a:rPr>
              <a:t>L.M.G</a:t>
            </a:r>
            <a:r>
              <a:rPr sz="1200" spc="-40" dirty="0">
                <a:solidFill>
                  <a:prstClr val="black"/>
                </a:solidFill>
                <a:latin typeface="Trebuchet MS"/>
                <a:cs typeface="Trebuchet MS"/>
              </a:rPr>
              <a:t> (2011)</a:t>
            </a:r>
            <a:r>
              <a:rPr sz="1200" spc="-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spc="-20" dirty="0">
                <a:solidFill>
                  <a:prstClr val="black"/>
                </a:solidFill>
                <a:latin typeface="Trebuchet MS"/>
                <a:cs typeface="Trebuchet MS"/>
              </a:rPr>
              <a:t>Applied</a:t>
            </a:r>
            <a:r>
              <a:rPr sz="1200" spc="-1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spc="-20" dirty="0">
                <a:solidFill>
                  <a:prstClr val="black"/>
                </a:solidFill>
                <a:latin typeface="Trebuchet MS"/>
                <a:cs typeface="Trebuchet MS"/>
              </a:rPr>
              <a:t>Health</a:t>
            </a:r>
            <a:r>
              <a:rPr sz="1200" spc="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prstClr val="black"/>
                </a:solidFill>
                <a:latin typeface="Trebuchet MS"/>
                <a:cs typeface="Trebuchet MS"/>
              </a:rPr>
              <a:t>Economics</a:t>
            </a:r>
            <a:r>
              <a:rPr sz="1200" spc="-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prstClr val="black"/>
                </a:solidFill>
                <a:latin typeface="Trebuchet MS"/>
                <a:cs typeface="Trebuchet MS"/>
              </a:rPr>
              <a:t>and</a:t>
            </a:r>
            <a:r>
              <a:rPr sz="1200" spc="-1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prstClr val="black"/>
                </a:solidFill>
                <a:latin typeface="Trebuchet MS"/>
                <a:cs typeface="Trebuchet MS"/>
              </a:rPr>
              <a:t>Health</a:t>
            </a:r>
            <a:endParaRPr sz="12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R="17781" algn="r" defTabSz="609630">
              <a:lnSpc>
                <a:spcPts val="1435"/>
              </a:lnSpc>
            </a:pPr>
            <a:r>
              <a:rPr sz="1200" spc="-30" dirty="0">
                <a:solidFill>
                  <a:prstClr val="black"/>
                </a:solidFill>
                <a:latin typeface="Trebuchet MS"/>
                <a:cs typeface="Trebuchet MS"/>
              </a:rPr>
              <a:t>Policy</a:t>
            </a:r>
            <a:r>
              <a:rPr sz="1200" spc="-1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prstClr val="black"/>
                </a:solidFill>
                <a:latin typeface="Trebuchet MS"/>
                <a:cs typeface="Trebuchet MS"/>
              </a:rPr>
              <a:t>volume</a:t>
            </a:r>
            <a:r>
              <a:rPr sz="1200" spc="-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spc="-70" dirty="0">
                <a:solidFill>
                  <a:prstClr val="black"/>
                </a:solidFill>
                <a:latin typeface="Trebuchet MS"/>
                <a:cs typeface="Trebuchet MS"/>
              </a:rPr>
              <a:t>9,</a:t>
            </a:r>
            <a:r>
              <a:rPr sz="1200" spc="-9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prstClr val="black"/>
                </a:solidFill>
                <a:latin typeface="Trebuchet MS"/>
                <a:cs typeface="Trebuchet MS"/>
              </a:rPr>
              <a:t>p</a:t>
            </a:r>
            <a:r>
              <a:rPr sz="1200" spc="-12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prstClr val="black"/>
                </a:solidFill>
                <a:latin typeface="Trebuchet MS"/>
                <a:cs typeface="Trebuchet MS"/>
              </a:rPr>
              <a:t>331–347</a:t>
            </a:r>
            <a:endParaRPr sz="12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24</a:t>
            </a:fld>
            <a:endParaRPr spc="-25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195" dirty="0"/>
              <a:t>Evidence</a:t>
            </a:r>
            <a:r>
              <a:rPr spc="-370" dirty="0"/>
              <a:t> </a:t>
            </a:r>
            <a:r>
              <a:rPr spc="-85" dirty="0"/>
              <a:t>synthesis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6973" y="1524000"/>
            <a:ext cx="10431977" cy="440055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5737226" y="5942013"/>
            <a:ext cx="506857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b="1" spc="-50" dirty="0">
                <a:solidFill>
                  <a:prstClr val="black"/>
                </a:solidFill>
                <a:latin typeface="Trebuchet MS"/>
                <a:cs typeface="Trebuchet MS"/>
              </a:rPr>
              <a:t>Kenya’s</a:t>
            </a:r>
            <a:r>
              <a:rPr b="1" spc="-8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b="1" dirty="0">
                <a:solidFill>
                  <a:prstClr val="black"/>
                </a:solidFill>
                <a:latin typeface="Trebuchet MS"/>
                <a:cs typeface="Trebuchet MS"/>
              </a:rPr>
              <a:t>cost-</a:t>
            </a:r>
            <a:r>
              <a:rPr b="1" spc="-30" dirty="0">
                <a:solidFill>
                  <a:prstClr val="black"/>
                </a:solidFill>
                <a:latin typeface="Trebuchet MS"/>
                <a:cs typeface="Trebuchet MS"/>
              </a:rPr>
              <a:t>effectiveness</a:t>
            </a:r>
            <a:r>
              <a:rPr b="1" spc="-8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b="1" spc="-35" dirty="0">
                <a:solidFill>
                  <a:prstClr val="black"/>
                </a:solidFill>
                <a:latin typeface="Trebuchet MS"/>
                <a:cs typeface="Trebuchet MS"/>
              </a:rPr>
              <a:t>threshold:</a:t>
            </a:r>
            <a:r>
              <a:rPr b="1" spc="-65" dirty="0">
                <a:solidFill>
                  <a:prstClr val="black"/>
                </a:solidFill>
                <a:latin typeface="Trebuchet MS"/>
                <a:cs typeface="Trebuchet MS"/>
              </a:rPr>
              <a:t> US$G1G.11</a:t>
            </a:r>
            <a:endParaRPr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25</a:t>
            </a:fld>
            <a:endParaRPr spc="-25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181225" y="1352551"/>
            <a:ext cx="6819900" cy="4638675"/>
            <a:chOff x="2181225" y="1352550"/>
            <a:chExt cx="6819900" cy="46386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34108" y="1676400"/>
              <a:ext cx="6087875" cy="431482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71775" y="1495425"/>
              <a:ext cx="6229350" cy="449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181225" y="1352550"/>
              <a:ext cx="2181225" cy="685800"/>
            </a:xfrm>
            <a:custGeom>
              <a:avLst/>
              <a:gdLst/>
              <a:ahLst/>
              <a:cxnLst/>
              <a:rect l="l" t="t" r="r" b="b"/>
              <a:pathLst>
                <a:path w="2181225" h="685800">
                  <a:moveTo>
                    <a:pt x="2181225" y="0"/>
                  </a:moveTo>
                  <a:lnTo>
                    <a:pt x="0" y="0"/>
                  </a:lnTo>
                  <a:lnTo>
                    <a:pt x="0" y="685800"/>
                  </a:lnTo>
                  <a:lnTo>
                    <a:pt x="2181225" y="685800"/>
                  </a:lnTo>
                  <a:lnTo>
                    <a:pt x="218122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57200" y="227123"/>
            <a:ext cx="8229600" cy="1238031"/>
          </a:xfrm>
          <a:prstGeom prst="rect">
            <a:avLst/>
          </a:prstGeom>
        </p:spPr>
        <p:txBody>
          <a:bodyPr vert="horz" wrap="square" lIns="0" tIns="16510" rIns="0" bIns="0" rtlCol="0" anchor="ctr">
            <a:spAutoFit/>
          </a:bodyPr>
          <a:lstStyle/>
          <a:p>
            <a:pPr marL="12701">
              <a:lnSpc>
                <a:spcPts val="5006"/>
              </a:lnSpc>
              <a:spcBef>
                <a:spcPts val="130"/>
              </a:spcBef>
            </a:pPr>
            <a:r>
              <a:rPr spc="-195" dirty="0"/>
              <a:t>Evidence</a:t>
            </a:r>
            <a:r>
              <a:rPr spc="-370" dirty="0"/>
              <a:t> </a:t>
            </a:r>
            <a:r>
              <a:rPr spc="-10" dirty="0"/>
              <a:t>synthesis</a:t>
            </a:r>
          </a:p>
          <a:p>
            <a:pPr marL="12701">
              <a:lnSpc>
                <a:spcPts val="5006"/>
              </a:lnSpc>
            </a:pPr>
            <a:r>
              <a:rPr spc="-50" dirty="0"/>
              <a:t>Cost-</a:t>
            </a:r>
            <a:r>
              <a:rPr spc="-204" dirty="0"/>
              <a:t>effectiveness</a:t>
            </a:r>
            <a:r>
              <a:rPr spc="-330" dirty="0"/>
              <a:t> </a:t>
            </a:r>
            <a:r>
              <a:rPr spc="-135" dirty="0"/>
              <a:t>plane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26</a:t>
            </a:fld>
            <a:endParaRPr spc="-25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63164" y="1362076"/>
            <a:ext cx="8438515" cy="5401945"/>
            <a:chOff x="2563163" y="1362075"/>
            <a:chExt cx="8438515" cy="540194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63163" y="1362075"/>
              <a:ext cx="8085786" cy="49149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067550" y="1600200"/>
              <a:ext cx="3933825" cy="1085850"/>
            </a:xfrm>
            <a:custGeom>
              <a:avLst/>
              <a:gdLst/>
              <a:ahLst/>
              <a:cxnLst/>
              <a:rect l="l" t="t" r="r" b="b"/>
              <a:pathLst>
                <a:path w="3933825" h="1085850">
                  <a:moveTo>
                    <a:pt x="3933825" y="0"/>
                  </a:moveTo>
                  <a:lnTo>
                    <a:pt x="0" y="0"/>
                  </a:lnTo>
                  <a:lnTo>
                    <a:pt x="0" y="1085850"/>
                  </a:lnTo>
                  <a:lnTo>
                    <a:pt x="3933825" y="1085850"/>
                  </a:lnTo>
                  <a:lnTo>
                    <a:pt x="393382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7200" y="227123"/>
            <a:ext cx="8229600" cy="1238031"/>
          </a:xfrm>
          <a:prstGeom prst="rect">
            <a:avLst/>
          </a:prstGeom>
        </p:spPr>
        <p:txBody>
          <a:bodyPr vert="horz" wrap="square" lIns="0" tIns="16510" rIns="0" bIns="0" rtlCol="0" anchor="ctr">
            <a:spAutoFit/>
          </a:bodyPr>
          <a:lstStyle/>
          <a:p>
            <a:pPr marL="12701">
              <a:lnSpc>
                <a:spcPts val="5006"/>
              </a:lnSpc>
              <a:spcBef>
                <a:spcPts val="130"/>
              </a:spcBef>
            </a:pPr>
            <a:r>
              <a:rPr spc="-195" dirty="0"/>
              <a:t>Evidence</a:t>
            </a:r>
            <a:r>
              <a:rPr spc="-370" dirty="0"/>
              <a:t> </a:t>
            </a:r>
            <a:r>
              <a:rPr spc="-10" dirty="0"/>
              <a:t>synthesis</a:t>
            </a:r>
          </a:p>
          <a:p>
            <a:pPr marL="12701">
              <a:lnSpc>
                <a:spcPts val="5006"/>
              </a:lnSpc>
            </a:pPr>
            <a:r>
              <a:rPr spc="-50" dirty="0"/>
              <a:t>Cost-</a:t>
            </a:r>
            <a:r>
              <a:rPr spc="-204" dirty="0"/>
              <a:t>effectiveness</a:t>
            </a:r>
            <a:r>
              <a:rPr spc="-330" dirty="0"/>
              <a:t> </a:t>
            </a:r>
            <a:r>
              <a:rPr spc="-135" dirty="0"/>
              <a:t>plane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27</a:t>
            </a:fld>
            <a:endParaRPr spc="-25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7576" y="3425191"/>
            <a:ext cx="9566910" cy="2258952"/>
          </a:xfrm>
          <a:prstGeom prst="rect">
            <a:avLst/>
          </a:prstGeom>
        </p:spPr>
        <p:txBody>
          <a:bodyPr vert="horz" wrap="square" lIns="0" tIns="52705" rIns="0" bIns="0" rtlCol="0">
            <a:spAutoFit/>
          </a:bodyPr>
          <a:lstStyle/>
          <a:p>
            <a:pPr marL="241312" marR="256553" indent="-229247" defTabSz="609630">
              <a:lnSpc>
                <a:spcPts val="3080"/>
              </a:lnSpc>
              <a:spcBef>
                <a:spcPts val="41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110" dirty="0">
                <a:solidFill>
                  <a:prstClr val="black"/>
                </a:solidFill>
                <a:latin typeface="Trebuchet MS"/>
                <a:cs typeface="Trebuchet MS"/>
              </a:rPr>
              <a:t>The</a:t>
            </a:r>
            <a:r>
              <a:rPr sz="2750" spc="-15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decision</a:t>
            </a:r>
            <a:r>
              <a:rPr sz="2750" spc="-2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14" dirty="0">
                <a:solidFill>
                  <a:prstClr val="black"/>
                </a:solidFill>
                <a:latin typeface="Trebuchet MS"/>
                <a:cs typeface="Trebuchet MS"/>
              </a:rPr>
              <a:t>to</a:t>
            </a:r>
            <a:r>
              <a:rPr sz="2750" spc="-1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40" dirty="0">
                <a:solidFill>
                  <a:prstClr val="black"/>
                </a:solidFill>
                <a:latin typeface="Trebuchet MS"/>
                <a:cs typeface="Trebuchet MS"/>
              </a:rPr>
              <a:t>introduce</a:t>
            </a:r>
            <a:r>
              <a:rPr sz="2750" spc="-15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55" dirty="0">
                <a:solidFill>
                  <a:prstClr val="black"/>
                </a:solidFill>
                <a:latin typeface="Trebuchet MS"/>
                <a:cs typeface="Trebuchet MS"/>
              </a:rPr>
              <a:t>HPV</a:t>
            </a:r>
            <a:r>
              <a:rPr sz="2750" spc="-16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30" dirty="0">
                <a:solidFill>
                  <a:prstClr val="black"/>
                </a:solidFill>
                <a:latin typeface="Trebuchet MS"/>
                <a:cs typeface="Trebuchet MS"/>
              </a:rPr>
              <a:t>vaccination</a:t>
            </a:r>
            <a:r>
              <a:rPr sz="2750" spc="-2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55" dirty="0">
                <a:solidFill>
                  <a:prstClr val="black"/>
                </a:solidFill>
                <a:latin typeface="Trebuchet MS"/>
                <a:cs typeface="Trebuchet MS"/>
              </a:rPr>
              <a:t>in</a:t>
            </a:r>
            <a:r>
              <a:rPr sz="2750" spc="-2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45" dirty="0">
                <a:solidFill>
                  <a:prstClr val="black"/>
                </a:solidFill>
                <a:latin typeface="Trebuchet MS"/>
                <a:cs typeface="Trebuchet MS"/>
              </a:rPr>
              <a:t>Kenya</a:t>
            </a:r>
            <a:r>
              <a:rPr sz="2750" spc="-16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50" dirty="0">
                <a:solidFill>
                  <a:prstClr val="black"/>
                </a:solidFill>
                <a:latin typeface="Trebuchet MS"/>
                <a:cs typeface="Trebuchet MS"/>
              </a:rPr>
              <a:t>was</a:t>
            </a:r>
            <a:r>
              <a:rPr sz="2750" spc="-18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25" dirty="0">
                <a:solidFill>
                  <a:prstClr val="black"/>
                </a:solidFill>
                <a:latin typeface="Trebuchet MS"/>
                <a:cs typeface="Trebuchet MS"/>
              </a:rPr>
              <a:t>not </a:t>
            </a:r>
            <a:r>
              <a:rPr sz="2750" spc="-50" dirty="0">
                <a:solidFill>
                  <a:prstClr val="black"/>
                </a:solidFill>
                <a:latin typeface="Trebuchet MS"/>
                <a:cs typeface="Trebuchet MS"/>
              </a:rPr>
              <a:t>informed</a:t>
            </a:r>
            <a:r>
              <a:rPr sz="2750" spc="-20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40" dirty="0">
                <a:solidFill>
                  <a:prstClr val="black"/>
                </a:solidFill>
                <a:latin typeface="Trebuchet MS"/>
                <a:cs typeface="Trebuchet MS"/>
              </a:rPr>
              <a:t>by</a:t>
            </a:r>
            <a:r>
              <a:rPr sz="2750" spc="-20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a</a:t>
            </a:r>
            <a:r>
              <a:rPr sz="2750" spc="-11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30" dirty="0">
                <a:solidFill>
                  <a:prstClr val="black"/>
                </a:solidFill>
                <a:latin typeface="Trebuchet MS"/>
                <a:cs typeface="Trebuchet MS"/>
              </a:rPr>
              <a:t>country-</a:t>
            </a:r>
            <a:r>
              <a:rPr sz="2750" spc="-55" dirty="0">
                <a:solidFill>
                  <a:prstClr val="black"/>
                </a:solidFill>
                <a:latin typeface="Trebuchet MS"/>
                <a:cs typeface="Trebuchet MS"/>
              </a:rPr>
              <a:t>led</a:t>
            </a:r>
            <a:r>
              <a:rPr sz="2750" spc="-1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economic</a:t>
            </a:r>
            <a:r>
              <a:rPr sz="2750" spc="-1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evaluation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indent="-228611" defTabSz="609630">
              <a:spcBef>
                <a:spcPts val="61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spc="-50" dirty="0">
                <a:solidFill>
                  <a:prstClr val="black"/>
                </a:solidFill>
                <a:latin typeface="Trebuchet MS"/>
                <a:cs typeface="Trebuchet MS"/>
              </a:rPr>
              <a:t>Value</a:t>
            </a:r>
            <a:r>
              <a:rPr sz="2750" spc="-1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95" dirty="0">
                <a:solidFill>
                  <a:prstClr val="black"/>
                </a:solidFill>
                <a:latin typeface="Trebuchet MS"/>
                <a:cs typeface="Trebuchet MS"/>
              </a:rPr>
              <a:t>of</a:t>
            </a:r>
            <a:r>
              <a:rPr sz="2750" spc="-19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70" dirty="0">
                <a:solidFill>
                  <a:prstClr val="black"/>
                </a:solidFill>
                <a:latin typeface="Trebuchet MS"/>
                <a:cs typeface="Trebuchet MS"/>
              </a:rPr>
              <a:t>the</a:t>
            </a:r>
            <a:r>
              <a:rPr sz="2750" spc="-2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5" dirty="0">
                <a:solidFill>
                  <a:prstClr val="black"/>
                </a:solidFill>
                <a:latin typeface="Trebuchet MS"/>
                <a:cs typeface="Trebuchet MS"/>
              </a:rPr>
              <a:t>current</a:t>
            </a:r>
            <a:r>
              <a:rPr sz="2750" spc="-1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60" dirty="0">
                <a:solidFill>
                  <a:prstClr val="black"/>
                </a:solidFill>
                <a:latin typeface="Trebuchet MS"/>
                <a:cs typeface="Trebuchet MS"/>
              </a:rPr>
              <a:t>GARDASIL-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4</a:t>
            </a:r>
            <a:r>
              <a:rPr sz="2750" spc="-17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65" dirty="0">
                <a:solidFill>
                  <a:prstClr val="black"/>
                </a:solidFill>
                <a:latin typeface="Trebuchet MS"/>
                <a:cs typeface="Trebuchet MS"/>
              </a:rPr>
              <a:t>program,</a:t>
            </a:r>
            <a:r>
              <a:rPr sz="2750" spc="-22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launched</a:t>
            </a:r>
            <a:r>
              <a:rPr sz="2750" spc="-24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55" dirty="0">
                <a:solidFill>
                  <a:prstClr val="black"/>
                </a:solidFill>
                <a:latin typeface="Trebuchet MS"/>
                <a:cs typeface="Trebuchet MS"/>
              </a:rPr>
              <a:t>in</a:t>
            </a:r>
            <a:r>
              <a:rPr sz="2750" spc="-21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30" dirty="0">
                <a:solidFill>
                  <a:prstClr val="black"/>
                </a:solidFill>
                <a:latin typeface="Trebuchet MS"/>
                <a:cs typeface="Trebuchet MS"/>
              </a:rPr>
              <a:t>2019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5080" indent="-229247" defTabSz="609630">
              <a:lnSpc>
                <a:spcPts val="3010"/>
              </a:lnSpc>
              <a:spcBef>
                <a:spcPts val="1095"/>
              </a:spcBef>
              <a:buFont typeface="Arial MT"/>
              <a:buChar char="•"/>
              <a:tabLst>
                <a:tab pos="241312" algn="l"/>
              </a:tabLst>
            </a:pP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Consider</a:t>
            </a:r>
            <a:r>
              <a:rPr sz="2750" spc="-13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70" dirty="0">
                <a:solidFill>
                  <a:prstClr val="black"/>
                </a:solidFill>
                <a:latin typeface="Trebuchet MS"/>
                <a:cs typeface="Trebuchet MS"/>
              </a:rPr>
              <a:t>whether</a:t>
            </a:r>
            <a:r>
              <a:rPr sz="2750" spc="-13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90" dirty="0">
                <a:solidFill>
                  <a:prstClr val="black"/>
                </a:solidFill>
                <a:latin typeface="Trebuchet MS"/>
                <a:cs typeface="Trebuchet MS"/>
              </a:rPr>
              <a:t>alternative</a:t>
            </a:r>
            <a:r>
              <a:rPr sz="2750" spc="-1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80" dirty="0">
                <a:solidFill>
                  <a:prstClr val="black"/>
                </a:solidFill>
                <a:latin typeface="Trebuchet MS"/>
                <a:cs typeface="Trebuchet MS"/>
              </a:rPr>
              <a:t>HPV</a:t>
            </a:r>
            <a:r>
              <a:rPr sz="2750" spc="-16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vaccines</a:t>
            </a:r>
            <a:r>
              <a:rPr sz="2750" spc="-1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dirty="0">
                <a:solidFill>
                  <a:prstClr val="black"/>
                </a:solidFill>
                <a:latin typeface="Trebuchet MS"/>
                <a:cs typeface="Trebuchet MS"/>
              </a:rPr>
              <a:t>could</a:t>
            </a:r>
            <a:r>
              <a:rPr sz="2750" spc="-16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5" dirty="0">
                <a:solidFill>
                  <a:prstClr val="black"/>
                </a:solidFill>
                <a:latin typeface="Trebuchet MS"/>
                <a:cs typeface="Trebuchet MS"/>
              </a:rPr>
              <a:t>offer</a:t>
            </a:r>
            <a:r>
              <a:rPr sz="2750" spc="-13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30" dirty="0">
                <a:solidFill>
                  <a:prstClr val="black"/>
                </a:solidFill>
                <a:latin typeface="Trebuchet MS"/>
                <a:cs typeface="Trebuchet MS"/>
              </a:rPr>
              <a:t>better </a:t>
            </a:r>
            <a:r>
              <a:rPr sz="2750" spc="-40" dirty="0">
                <a:solidFill>
                  <a:prstClr val="black"/>
                </a:solidFill>
                <a:latin typeface="Trebuchet MS"/>
                <a:cs typeface="Trebuchet MS"/>
              </a:rPr>
              <a:t>value</a:t>
            </a:r>
            <a:r>
              <a:rPr sz="2750" spc="-2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95" dirty="0">
                <a:solidFill>
                  <a:prstClr val="black"/>
                </a:solidFill>
                <a:latin typeface="Trebuchet MS"/>
                <a:cs typeface="Trebuchet MS"/>
              </a:rPr>
              <a:t>for</a:t>
            </a:r>
            <a:r>
              <a:rPr sz="2750" spc="-23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money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6831" y="190500"/>
            <a:ext cx="10416968" cy="280228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28</a:t>
            </a:fld>
            <a:endParaRPr spc="-25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6831" y="190500"/>
            <a:ext cx="10416968" cy="280228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8200" y="3152776"/>
            <a:ext cx="4476750" cy="3007606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838826" y="2552700"/>
            <a:ext cx="5581650" cy="37719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29</a:t>
            </a:fld>
            <a:endParaRPr spc="-2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24141" y="361951"/>
            <a:ext cx="9605809" cy="50577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118751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118751" defTabSz="609630">
                <a:spcBef>
                  <a:spcPts val="25"/>
                </a:spcBef>
              </a:pPr>
              <a:t>3</a:t>
            </a:fld>
            <a:endParaRPr spc="-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6831" y="190500"/>
            <a:ext cx="10416968" cy="280228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8200" y="3152776"/>
            <a:ext cx="4476750" cy="3007606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223215" y="3423642"/>
            <a:ext cx="5286652" cy="104689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30</a:t>
            </a:fld>
            <a:endParaRPr spc="-25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38200" y="190501"/>
            <a:ext cx="10515600" cy="5686425"/>
            <a:chOff x="838200" y="190500"/>
            <a:chExt cx="10515600" cy="56864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36831" y="190500"/>
              <a:ext cx="10416968" cy="280228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8200" y="1781175"/>
              <a:ext cx="8524875" cy="409575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31</a:t>
            </a:fld>
            <a:endParaRPr spc="-25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38200" y="190500"/>
            <a:ext cx="10515600" cy="5981700"/>
            <a:chOff x="838200" y="190500"/>
            <a:chExt cx="10515600" cy="59817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36831" y="190500"/>
              <a:ext cx="10416968" cy="280228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8200" y="1733550"/>
              <a:ext cx="6924675" cy="443865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32</a:t>
            </a:fld>
            <a:endParaRPr spc="-25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65522" y="704851"/>
            <a:ext cx="5255550" cy="2257425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8201" y="3204350"/>
            <a:ext cx="5527541" cy="2211658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503742" y="3042336"/>
            <a:ext cx="5053793" cy="283645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33</a:t>
            </a:fld>
            <a:endParaRPr spc="-25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65" dirty="0"/>
              <a:t>Further</a:t>
            </a:r>
            <a:r>
              <a:rPr spc="-515" dirty="0"/>
              <a:t> </a:t>
            </a:r>
            <a:r>
              <a:rPr spc="-100" dirty="0"/>
              <a:t>resources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34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917576" y="1683448"/>
            <a:ext cx="10331450" cy="464204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41312" marR="286400" indent="-229247" defTabSz="609630">
              <a:lnSpc>
                <a:spcPts val="1500"/>
              </a:lnSpc>
              <a:spcBef>
                <a:spcPts val="325"/>
              </a:spcBef>
              <a:buFont typeface="Arial MT"/>
              <a:buChar char="•"/>
              <a:tabLst>
                <a:tab pos="241312" algn="l"/>
              </a:tabLst>
            </a:pPr>
            <a:r>
              <a:rPr sz="1400" spc="-70" dirty="0">
                <a:solidFill>
                  <a:prstClr val="black"/>
                </a:solidFill>
                <a:latin typeface="Trebuchet MS"/>
                <a:cs typeface="Trebuchet MS"/>
              </a:rPr>
              <a:t>Turner</a:t>
            </a:r>
            <a:r>
              <a:rPr sz="1400" spc="-11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HC,</a:t>
            </a:r>
            <a:r>
              <a:rPr sz="1400" spc="-11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prstClr val="black"/>
                </a:solidFill>
                <a:latin typeface="Trebuchet MS"/>
                <a:cs typeface="Trebuchet MS"/>
              </a:rPr>
              <a:t>Archer</a:t>
            </a:r>
            <a:r>
              <a:rPr sz="1400" spc="-11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prstClr val="black"/>
                </a:solidFill>
                <a:latin typeface="Trebuchet MS"/>
                <a:cs typeface="Trebuchet MS"/>
              </a:rPr>
              <a:t>RA,</a:t>
            </a:r>
            <a:r>
              <a:rPr sz="1400" spc="-3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prstClr val="black"/>
                </a:solidFill>
                <a:latin typeface="Trebuchet MS"/>
                <a:cs typeface="Trebuchet MS"/>
              </a:rPr>
              <a:t>Downey</a:t>
            </a:r>
            <a:r>
              <a:rPr sz="1400" spc="-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55" dirty="0">
                <a:solidFill>
                  <a:prstClr val="black"/>
                </a:solidFill>
                <a:latin typeface="Trebuchet MS"/>
                <a:cs typeface="Trebuchet MS"/>
              </a:rPr>
              <a:t>LE,</a:t>
            </a:r>
            <a:r>
              <a:rPr sz="1400" spc="-4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prstClr val="black"/>
                </a:solidFill>
                <a:latin typeface="Trebuchet MS"/>
                <a:cs typeface="Trebuchet MS"/>
              </a:rPr>
              <a:t>Isaranuwatchai</a:t>
            </a:r>
            <a:r>
              <a:rPr sz="1400" spc="-14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55" dirty="0">
                <a:solidFill>
                  <a:prstClr val="black"/>
                </a:solidFill>
                <a:latin typeface="Trebuchet MS"/>
                <a:cs typeface="Trebuchet MS"/>
              </a:rPr>
              <a:t>W,</a:t>
            </a:r>
            <a:r>
              <a:rPr sz="1400" spc="-14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Chalkidou</a:t>
            </a:r>
            <a:r>
              <a:rPr sz="1400" spc="-12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prstClr val="black"/>
                </a:solidFill>
                <a:latin typeface="Trebuchet MS"/>
                <a:cs typeface="Trebuchet MS"/>
              </a:rPr>
              <a:t>K,</a:t>
            </a:r>
            <a:r>
              <a:rPr sz="1400" spc="-11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120" dirty="0">
                <a:solidFill>
                  <a:prstClr val="black"/>
                </a:solidFill>
                <a:latin typeface="Trebuchet MS"/>
                <a:cs typeface="Trebuchet MS"/>
              </a:rPr>
              <a:t>Jit</a:t>
            </a:r>
            <a:r>
              <a:rPr sz="1400" spc="-1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M,</a:t>
            </a:r>
            <a:r>
              <a:rPr sz="1400" spc="-9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prstClr val="black"/>
                </a:solidFill>
                <a:latin typeface="Trebuchet MS"/>
                <a:cs typeface="Trebuchet MS"/>
              </a:rPr>
              <a:t>Teerawattananon</a:t>
            </a:r>
            <a:r>
              <a:rPr sz="1400" spc="-13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165" dirty="0">
                <a:solidFill>
                  <a:prstClr val="black"/>
                </a:solidFill>
                <a:latin typeface="Trebuchet MS"/>
                <a:cs typeface="Trebuchet MS"/>
              </a:rPr>
              <a:t>Y.</a:t>
            </a:r>
            <a:r>
              <a:rPr sz="1400" spc="-1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An</a:t>
            </a:r>
            <a:r>
              <a:rPr sz="1400" spc="-12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prstClr val="black"/>
                </a:solidFill>
                <a:latin typeface="Trebuchet MS"/>
                <a:cs typeface="Trebuchet MS"/>
              </a:rPr>
              <a:t>Introduction</a:t>
            </a:r>
            <a:r>
              <a:rPr sz="1400" spc="-11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prstClr val="black"/>
                </a:solidFill>
                <a:latin typeface="Trebuchet MS"/>
                <a:cs typeface="Trebuchet MS"/>
              </a:rPr>
              <a:t>to</a:t>
            </a:r>
            <a:r>
              <a:rPr sz="1400" spc="-3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55" dirty="0">
                <a:solidFill>
                  <a:prstClr val="black"/>
                </a:solidFill>
                <a:latin typeface="Trebuchet MS"/>
                <a:cs typeface="Trebuchet MS"/>
              </a:rPr>
              <a:t>the</a:t>
            </a:r>
            <a:r>
              <a:rPr sz="1400" spc="-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Main</a:t>
            </a:r>
            <a:r>
              <a:rPr sz="1400" spc="-12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prstClr val="black"/>
                </a:solidFill>
                <a:latin typeface="Trebuchet MS"/>
                <a:cs typeface="Trebuchet MS"/>
              </a:rPr>
              <a:t>Types</a:t>
            </a:r>
            <a:r>
              <a:rPr sz="1400" spc="-1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prstClr val="black"/>
                </a:solidFill>
                <a:latin typeface="Trebuchet MS"/>
                <a:cs typeface="Trebuchet MS"/>
              </a:rPr>
              <a:t>of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Economic</a:t>
            </a:r>
            <a:r>
              <a:rPr sz="1400" spc="-13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prstClr val="black"/>
                </a:solidFill>
                <a:latin typeface="Trebuchet MS"/>
                <a:cs typeface="Trebuchet MS"/>
              </a:rPr>
              <a:t>Evaluations</a:t>
            </a:r>
            <a:r>
              <a:rPr sz="1400" spc="-6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Used</a:t>
            </a:r>
            <a:r>
              <a:rPr sz="1400" spc="-10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60" dirty="0">
                <a:solidFill>
                  <a:prstClr val="black"/>
                </a:solidFill>
                <a:latin typeface="Trebuchet MS"/>
                <a:cs typeface="Trebuchet MS"/>
              </a:rPr>
              <a:t>for</a:t>
            </a:r>
            <a:r>
              <a:rPr sz="1400" spc="-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prstClr val="black"/>
                </a:solidFill>
                <a:latin typeface="Trebuchet MS"/>
                <a:cs typeface="Trebuchet MS"/>
              </a:rPr>
              <a:t>Informing</a:t>
            </a:r>
            <a:r>
              <a:rPr sz="1400" spc="-6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65" dirty="0">
                <a:solidFill>
                  <a:prstClr val="black"/>
                </a:solidFill>
                <a:latin typeface="Trebuchet MS"/>
                <a:cs typeface="Trebuchet MS"/>
              </a:rPr>
              <a:t>Priority</a:t>
            </a:r>
            <a:r>
              <a:rPr sz="1400" spc="-9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prstClr val="black"/>
                </a:solidFill>
                <a:latin typeface="Trebuchet MS"/>
                <a:cs typeface="Trebuchet MS"/>
              </a:rPr>
              <a:t>Setting</a:t>
            </a:r>
            <a:r>
              <a:rPr sz="1400" spc="-5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and</a:t>
            </a:r>
            <a:r>
              <a:rPr sz="1400" spc="-1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Resource</a:t>
            </a:r>
            <a:r>
              <a:rPr sz="1400" spc="-13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prstClr val="black"/>
                </a:solidFill>
                <a:latin typeface="Trebuchet MS"/>
                <a:cs typeface="Trebuchet MS"/>
              </a:rPr>
              <a:t>Allocation</a:t>
            </a:r>
            <a:r>
              <a:rPr sz="1400" spc="-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prstClr val="black"/>
                </a:solidFill>
                <a:latin typeface="Trebuchet MS"/>
                <a:cs typeface="Trebuchet MS"/>
              </a:rPr>
              <a:t>in</a:t>
            </a:r>
            <a:r>
              <a:rPr sz="1400" spc="1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prstClr val="black"/>
                </a:solidFill>
                <a:latin typeface="Trebuchet MS"/>
                <a:cs typeface="Trebuchet MS"/>
              </a:rPr>
              <a:t>Healthcare:</a:t>
            </a:r>
            <a:r>
              <a:rPr sz="1400" spc="-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15" dirty="0">
                <a:solidFill>
                  <a:prstClr val="black"/>
                </a:solidFill>
                <a:latin typeface="Trebuchet MS"/>
                <a:cs typeface="Trebuchet MS"/>
              </a:rPr>
              <a:t>Key</a:t>
            </a:r>
            <a:r>
              <a:rPr sz="1400" spc="-1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prstClr val="black"/>
                </a:solidFill>
                <a:latin typeface="Trebuchet MS"/>
                <a:cs typeface="Trebuchet MS"/>
              </a:rPr>
              <a:t>Features,</a:t>
            </a:r>
            <a:r>
              <a:rPr sz="1400" spc="-8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Uses,</a:t>
            </a:r>
            <a:r>
              <a:rPr sz="1400" spc="-8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prstClr val="black"/>
                </a:solidFill>
                <a:latin typeface="Trebuchet MS"/>
                <a:cs typeface="Trebuchet MS"/>
              </a:rPr>
              <a:t>and </a:t>
            </a:r>
            <a:r>
              <a:rPr sz="1400" spc="-40" dirty="0">
                <a:solidFill>
                  <a:prstClr val="black"/>
                </a:solidFill>
                <a:latin typeface="Trebuchet MS"/>
                <a:cs typeface="Trebuchet MS"/>
              </a:rPr>
              <a:t>Limitations.</a:t>
            </a:r>
            <a:r>
              <a:rPr sz="1400" spc="-11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prstClr val="black"/>
                </a:solidFill>
                <a:latin typeface="Trebuchet MS"/>
                <a:cs typeface="Trebuchet MS"/>
              </a:rPr>
              <a:t>Front</a:t>
            </a:r>
            <a:r>
              <a:rPr sz="1400" spc="-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prstClr val="black"/>
                </a:solidFill>
                <a:latin typeface="Trebuchet MS"/>
                <a:cs typeface="Trebuchet MS"/>
              </a:rPr>
              <a:t>Public</a:t>
            </a:r>
            <a:r>
              <a:rPr sz="1400" spc="-7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prstClr val="black"/>
                </a:solidFill>
                <a:latin typeface="Trebuchet MS"/>
                <a:cs typeface="Trebuchet MS"/>
              </a:rPr>
              <a:t>Health.</a:t>
            </a:r>
            <a:r>
              <a:rPr sz="1400" spc="-11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prstClr val="black"/>
                </a:solidFill>
                <a:latin typeface="Trebuchet MS"/>
                <a:cs typeface="Trebuchet MS"/>
              </a:rPr>
              <a:t>2021</a:t>
            </a:r>
            <a:r>
              <a:rPr sz="1400" spc="-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prstClr val="black"/>
                </a:solidFill>
                <a:latin typeface="Trebuchet MS"/>
                <a:cs typeface="Trebuchet MS"/>
              </a:rPr>
              <a:t>Aug</a:t>
            </a:r>
            <a:r>
              <a:rPr sz="1400" spc="-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prstClr val="black"/>
                </a:solidFill>
                <a:latin typeface="Trebuchet MS"/>
                <a:cs typeface="Trebuchet MS"/>
              </a:rPr>
              <a:t>25;9:722927.</a:t>
            </a:r>
            <a:r>
              <a:rPr sz="1400" spc="-5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prstClr val="black"/>
                </a:solidFill>
                <a:latin typeface="Trebuchet MS"/>
                <a:cs typeface="Trebuchet MS"/>
              </a:rPr>
              <a:t>doi:</a:t>
            </a:r>
            <a:r>
              <a:rPr sz="1400" spc="-9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u="sng" spc="-25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2"/>
              </a:rPr>
              <a:t>https://doi.org/10.3389/fpubh.2021.722927</a:t>
            </a:r>
            <a:endParaRPr sz="14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428011" indent="-229247" defTabSz="609630">
              <a:lnSpc>
                <a:spcPts val="1500"/>
              </a:lnSpc>
              <a:spcBef>
                <a:spcPts val="1060"/>
              </a:spcBef>
              <a:buFont typeface="Arial MT"/>
              <a:buChar char="•"/>
              <a:tabLst>
                <a:tab pos="241312" algn="l"/>
              </a:tabLst>
            </a:pPr>
            <a:r>
              <a:rPr sz="1400" spc="-30" dirty="0">
                <a:solidFill>
                  <a:prstClr val="black"/>
                </a:solidFill>
                <a:latin typeface="Trebuchet MS"/>
                <a:cs typeface="Trebuchet MS"/>
              </a:rPr>
              <a:t>Perspectives:</a:t>
            </a:r>
            <a:r>
              <a:rPr sz="1400" spc="-10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1400" spc="-60" dirty="0">
                <a:solidFill>
                  <a:srgbClr val="333333"/>
                </a:solidFill>
                <a:latin typeface="Trebuchet MS"/>
                <a:cs typeface="Trebuchet MS"/>
              </a:rPr>
              <a:t>Sittimart,</a:t>
            </a:r>
            <a:r>
              <a:rPr sz="1400" spc="-114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333333"/>
                </a:solidFill>
                <a:latin typeface="Trebuchet MS"/>
                <a:cs typeface="Trebuchet MS"/>
              </a:rPr>
              <a:t>M.,</a:t>
            </a:r>
            <a:r>
              <a:rPr sz="1400" spc="-8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333333"/>
                </a:solidFill>
                <a:latin typeface="Trebuchet MS"/>
                <a:cs typeface="Trebuchet MS"/>
              </a:rPr>
              <a:t>Rattanavipapong,</a:t>
            </a:r>
            <a:r>
              <a:rPr sz="1400" spc="-1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90" dirty="0">
                <a:solidFill>
                  <a:srgbClr val="333333"/>
                </a:solidFill>
                <a:latin typeface="Trebuchet MS"/>
                <a:cs typeface="Trebuchet MS"/>
              </a:rPr>
              <a:t>W.,</a:t>
            </a:r>
            <a:r>
              <a:rPr sz="1400" spc="-9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333333"/>
                </a:solidFill>
                <a:latin typeface="Trebuchet MS"/>
                <a:cs typeface="Trebuchet MS"/>
              </a:rPr>
              <a:t>Mirelman,</a:t>
            </a:r>
            <a:r>
              <a:rPr sz="1400" spc="-114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110" dirty="0">
                <a:solidFill>
                  <a:srgbClr val="333333"/>
                </a:solidFill>
                <a:latin typeface="Trebuchet MS"/>
                <a:cs typeface="Trebuchet MS"/>
              </a:rPr>
              <a:t>A.J.</a:t>
            </a:r>
            <a:r>
              <a:rPr sz="1400" spc="-1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i="1" spc="-75" dirty="0">
                <a:solidFill>
                  <a:srgbClr val="333333"/>
                </a:solidFill>
                <a:latin typeface="Trebuchet MS"/>
                <a:cs typeface="Trebuchet MS"/>
              </a:rPr>
              <a:t>et </a:t>
            </a:r>
            <a:r>
              <a:rPr sz="1400" i="1" spc="-95" dirty="0">
                <a:solidFill>
                  <a:srgbClr val="333333"/>
                </a:solidFill>
                <a:latin typeface="Trebuchet MS"/>
                <a:cs typeface="Trebuchet MS"/>
              </a:rPr>
              <a:t>al.</a:t>
            </a:r>
            <a:r>
              <a:rPr sz="1400" i="1" spc="-6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333333"/>
                </a:solidFill>
                <a:latin typeface="Trebuchet MS"/>
                <a:cs typeface="Trebuchet MS"/>
              </a:rPr>
              <a:t>An</a:t>
            </a:r>
            <a:r>
              <a:rPr sz="1400" spc="-114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333333"/>
                </a:solidFill>
                <a:latin typeface="Trebuchet MS"/>
                <a:cs typeface="Trebuchet MS"/>
              </a:rPr>
              <a:t>overview</a:t>
            </a:r>
            <a:r>
              <a:rPr sz="1400" spc="-1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333333"/>
                </a:solidFill>
                <a:latin typeface="Trebuchet MS"/>
                <a:cs typeface="Trebuchet MS"/>
              </a:rPr>
              <a:t>of</a:t>
            </a:r>
            <a:r>
              <a:rPr sz="1400" spc="-55" dirty="0">
                <a:solidFill>
                  <a:srgbClr val="333333"/>
                </a:solidFill>
                <a:latin typeface="Trebuchet MS"/>
                <a:cs typeface="Trebuchet MS"/>
              </a:rPr>
              <a:t> the</a:t>
            </a:r>
            <a:r>
              <a:rPr sz="1400" spc="-7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333333"/>
                </a:solidFill>
                <a:latin typeface="Trebuchet MS"/>
                <a:cs typeface="Trebuchet MS"/>
              </a:rPr>
              <a:t>perspectives</a:t>
            </a:r>
            <a:r>
              <a:rPr sz="1400" spc="-9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333333"/>
                </a:solidFill>
                <a:latin typeface="Trebuchet MS"/>
                <a:cs typeface="Trebuchet MS"/>
              </a:rPr>
              <a:t>used</a:t>
            </a:r>
            <a:r>
              <a:rPr sz="1400" spc="-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333333"/>
                </a:solidFill>
                <a:latin typeface="Trebuchet MS"/>
                <a:cs typeface="Trebuchet MS"/>
              </a:rPr>
              <a:t>in</a:t>
            </a:r>
            <a:r>
              <a:rPr sz="1400" spc="-114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333333"/>
                </a:solidFill>
                <a:latin typeface="Trebuchet MS"/>
                <a:cs typeface="Trebuchet MS"/>
              </a:rPr>
              <a:t>health</a:t>
            </a:r>
            <a:r>
              <a:rPr sz="1400" spc="-114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333333"/>
                </a:solidFill>
                <a:latin typeface="Trebuchet MS"/>
                <a:cs typeface="Trebuchet MS"/>
              </a:rPr>
              <a:t>economic </a:t>
            </a:r>
            <a:r>
              <a:rPr sz="1400" spc="-35" dirty="0">
                <a:solidFill>
                  <a:srgbClr val="333333"/>
                </a:solidFill>
                <a:latin typeface="Trebuchet MS"/>
                <a:cs typeface="Trebuchet MS"/>
              </a:rPr>
              <a:t>evaluations.</a:t>
            </a:r>
            <a:r>
              <a:rPr sz="1400" spc="-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i="1" dirty="0">
                <a:solidFill>
                  <a:srgbClr val="333333"/>
                </a:solidFill>
                <a:latin typeface="Trebuchet MS"/>
                <a:cs typeface="Trebuchet MS"/>
              </a:rPr>
              <a:t>Cost</a:t>
            </a:r>
            <a:r>
              <a:rPr sz="1400" i="1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i="1" spc="-100" dirty="0">
                <a:solidFill>
                  <a:srgbClr val="333333"/>
                </a:solidFill>
                <a:latin typeface="Trebuchet MS"/>
                <a:cs typeface="Trebuchet MS"/>
              </a:rPr>
              <a:t>Eff</a:t>
            </a:r>
            <a:r>
              <a:rPr sz="1400" i="1" spc="-9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i="1" dirty="0">
                <a:solidFill>
                  <a:srgbClr val="333333"/>
                </a:solidFill>
                <a:latin typeface="Trebuchet MS"/>
                <a:cs typeface="Trebuchet MS"/>
              </a:rPr>
              <a:t>Resour</a:t>
            </a:r>
            <a:r>
              <a:rPr sz="1400" i="1" spc="-9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i="1" spc="-25" dirty="0">
                <a:solidFill>
                  <a:srgbClr val="333333"/>
                </a:solidFill>
                <a:latin typeface="Trebuchet MS"/>
                <a:cs typeface="Trebuchet MS"/>
              </a:rPr>
              <a:t>Alloc</a:t>
            </a:r>
            <a:r>
              <a:rPr sz="1400" i="1" spc="-6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b="1" spc="-95" dirty="0">
                <a:solidFill>
                  <a:srgbClr val="333333"/>
                </a:solidFill>
                <a:latin typeface="Trebuchet MS"/>
                <a:cs typeface="Trebuchet MS"/>
              </a:rPr>
              <a:t>22</a:t>
            </a:r>
            <a:r>
              <a:rPr sz="1400" spc="-95" dirty="0">
                <a:solidFill>
                  <a:srgbClr val="333333"/>
                </a:solidFill>
                <a:latin typeface="Trebuchet MS"/>
                <a:cs typeface="Trebuchet MS"/>
              </a:rPr>
              <a:t>,</a:t>
            </a:r>
            <a:r>
              <a:rPr sz="1400" spc="-7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333333"/>
                </a:solidFill>
                <a:latin typeface="Trebuchet MS"/>
                <a:cs typeface="Trebuchet MS"/>
              </a:rPr>
              <a:t>41</a:t>
            </a:r>
            <a:r>
              <a:rPr sz="1400" spc="-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333333"/>
                </a:solidFill>
                <a:latin typeface="Trebuchet MS"/>
                <a:cs typeface="Trebuchet MS"/>
              </a:rPr>
              <a:t>(2024).</a:t>
            </a:r>
            <a:r>
              <a:rPr sz="14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1400" u="sng" spc="-65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3"/>
              </a:rPr>
              <a:t>https://doi.org/10.1186/s12962-</a:t>
            </a:r>
            <a:r>
              <a:rPr sz="1400" u="sng" spc="-10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3"/>
              </a:rPr>
              <a:t>024-</a:t>
            </a:r>
            <a:r>
              <a:rPr sz="1400" u="sng" spc="-25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3"/>
              </a:rPr>
              <a:t>00552-</a:t>
            </a:r>
            <a:r>
              <a:rPr sz="1400" u="sng" spc="-50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3"/>
              </a:rPr>
              <a:t>1</a:t>
            </a:r>
            <a:endParaRPr sz="14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234327" indent="-229247" defTabSz="609630">
              <a:lnSpc>
                <a:spcPts val="1500"/>
              </a:lnSpc>
              <a:spcBef>
                <a:spcPts val="1055"/>
              </a:spcBef>
              <a:buFont typeface="Arial MT"/>
              <a:buChar char="•"/>
              <a:tabLst>
                <a:tab pos="241312" algn="l"/>
              </a:tabLst>
            </a:pP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McDougall</a:t>
            </a:r>
            <a:r>
              <a:rPr sz="1400" spc="-7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20" dirty="0">
                <a:solidFill>
                  <a:srgbClr val="202020"/>
                </a:solidFill>
                <a:latin typeface="Trebuchet MS"/>
                <a:cs typeface="Trebuchet MS"/>
              </a:rPr>
              <a:t>JA,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Furnback</a:t>
            </a:r>
            <a:r>
              <a:rPr sz="1400" spc="-8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WE,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Wang</a:t>
            </a:r>
            <a:r>
              <a:rPr sz="1400" spc="-9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BCM,</a:t>
            </a:r>
            <a:r>
              <a:rPr sz="1400" spc="-6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Mahlich</a:t>
            </a:r>
            <a:r>
              <a:rPr sz="1400" spc="-7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70" dirty="0">
                <a:solidFill>
                  <a:srgbClr val="202020"/>
                </a:solidFill>
                <a:latin typeface="Trebuchet MS"/>
                <a:cs typeface="Trebuchet MS"/>
              </a:rPr>
              <a:t>J.</a:t>
            </a:r>
            <a:r>
              <a:rPr sz="1400" spc="-1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Understanding</a:t>
            </a:r>
            <a:r>
              <a:rPr sz="1400" spc="-17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the</a:t>
            </a:r>
            <a:r>
              <a:rPr sz="1400" spc="-16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global</a:t>
            </a:r>
            <a:r>
              <a:rPr sz="1400" spc="-7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measurement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of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willingness</a:t>
            </a:r>
            <a:r>
              <a:rPr sz="1400" spc="-9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to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pay</a:t>
            </a:r>
            <a:r>
              <a:rPr sz="1400" spc="-12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in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health.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0" dirty="0">
                <a:solidFill>
                  <a:srgbClr val="202020"/>
                </a:solidFill>
                <a:latin typeface="Trebuchet MS"/>
                <a:cs typeface="Trebuchet MS"/>
              </a:rPr>
              <a:t>J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Mark </a:t>
            </a:r>
            <a:r>
              <a:rPr sz="1400" spc="55" dirty="0">
                <a:solidFill>
                  <a:srgbClr val="202020"/>
                </a:solidFill>
                <a:latin typeface="Trebuchet MS"/>
                <a:cs typeface="Trebuchet MS"/>
              </a:rPr>
              <a:t>Access</a:t>
            </a:r>
            <a:r>
              <a:rPr sz="1400" spc="-18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Health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5" dirty="0">
                <a:solidFill>
                  <a:srgbClr val="202020"/>
                </a:solidFill>
                <a:latin typeface="Trebuchet MS"/>
                <a:cs typeface="Trebuchet MS"/>
              </a:rPr>
              <a:t>Policy.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2020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Feb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15;8(1):1717030.</a:t>
            </a:r>
            <a:r>
              <a:rPr sz="1400" spc="-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doi: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u="sng" spc="-25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4"/>
              </a:rPr>
              <a:t>https://doi.org/10.1080/20016689</a:t>
            </a:r>
            <a:endParaRPr sz="14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10796" indent="-229247" defTabSz="609630">
              <a:lnSpc>
                <a:spcPct val="91600"/>
              </a:lnSpc>
              <a:spcBef>
                <a:spcPts val="919"/>
              </a:spcBef>
              <a:buFont typeface="Arial MT"/>
              <a:buChar char="•"/>
              <a:tabLst>
                <a:tab pos="241312" algn="l"/>
              </a:tabLst>
            </a:pP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Ochalek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65" dirty="0">
                <a:solidFill>
                  <a:srgbClr val="202020"/>
                </a:solidFill>
                <a:latin typeface="Trebuchet MS"/>
                <a:cs typeface="Trebuchet MS"/>
              </a:rPr>
              <a:t>J,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Revill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50" dirty="0">
                <a:solidFill>
                  <a:srgbClr val="202020"/>
                </a:solidFill>
                <a:latin typeface="Trebuchet MS"/>
                <a:cs typeface="Trebuchet MS"/>
              </a:rPr>
              <a:t>P,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Drummond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M.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Allocating</a:t>
            </a:r>
            <a:r>
              <a:rPr sz="1400" spc="-7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Scarce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Resources—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Tools</a:t>
            </a:r>
            <a:r>
              <a:rPr sz="1400" spc="-6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60" dirty="0">
                <a:solidFill>
                  <a:srgbClr val="202020"/>
                </a:solidFill>
                <a:latin typeface="Trebuchet MS"/>
                <a:cs typeface="Trebuchet MS"/>
              </a:rPr>
              <a:t>for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65" dirty="0">
                <a:solidFill>
                  <a:srgbClr val="202020"/>
                </a:solidFill>
                <a:latin typeface="Trebuchet MS"/>
                <a:cs typeface="Trebuchet MS"/>
              </a:rPr>
              <a:t>Priority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Setting.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Global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5" dirty="0">
                <a:solidFill>
                  <a:srgbClr val="202020"/>
                </a:solidFill>
                <a:latin typeface="Trebuchet MS"/>
                <a:cs typeface="Trebuchet MS"/>
              </a:rPr>
              <a:t>Health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Economics. 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World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Scientific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Series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in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Global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Health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Economics</a:t>
            </a:r>
            <a:r>
              <a:rPr sz="1400" spc="-8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and</a:t>
            </a:r>
            <a:r>
              <a:rPr sz="1400" spc="-12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Public</a:t>
            </a:r>
            <a:r>
              <a:rPr sz="1400" spc="-55" dirty="0">
                <a:solidFill>
                  <a:srgbClr val="202020"/>
                </a:solidFill>
                <a:latin typeface="Trebuchet MS"/>
                <a:cs typeface="Trebuchet MS"/>
              </a:rPr>
              <a:t> Policy.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vol</a:t>
            </a:r>
            <a:r>
              <a:rPr sz="1400" spc="-14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60" dirty="0">
                <a:solidFill>
                  <a:srgbClr val="202020"/>
                </a:solidFill>
                <a:latin typeface="Trebuchet MS"/>
                <a:cs typeface="Trebuchet MS"/>
              </a:rPr>
              <a:t>5.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World</a:t>
            </a:r>
            <a:r>
              <a:rPr sz="1400" spc="-1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Scientific</a:t>
            </a:r>
            <a:r>
              <a:rPr sz="1400" spc="-5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(2018).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75" dirty="0">
                <a:solidFill>
                  <a:srgbClr val="202020"/>
                </a:solidFill>
                <a:latin typeface="Trebuchet MS"/>
                <a:cs typeface="Trebuchet MS"/>
              </a:rPr>
              <a:t>p.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53–73.</a:t>
            </a:r>
            <a:r>
              <a:rPr sz="1400" spc="-8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doi: </a:t>
            </a:r>
            <a:r>
              <a:rPr sz="1400" u="sng" spc="-25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5"/>
              </a:rPr>
              <a:t>https://doi.org/10.1142/9789813272378_0002</a:t>
            </a:r>
            <a:endParaRPr sz="14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indent="-228611" defTabSz="609630">
              <a:lnSpc>
                <a:spcPts val="1590"/>
              </a:lnSpc>
              <a:spcBef>
                <a:spcPts val="800"/>
              </a:spcBef>
              <a:buFont typeface="Arial MT"/>
              <a:buChar char="•"/>
              <a:tabLst>
                <a:tab pos="241312" algn="l"/>
              </a:tabLst>
            </a:pPr>
            <a:r>
              <a:rPr sz="1400" spc="-70" dirty="0">
                <a:solidFill>
                  <a:srgbClr val="202020"/>
                </a:solidFill>
                <a:latin typeface="Trebuchet MS"/>
                <a:cs typeface="Trebuchet MS"/>
              </a:rPr>
              <a:t>Turner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HC,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Lauer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20" dirty="0">
                <a:solidFill>
                  <a:srgbClr val="202020"/>
                </a:solidFill>
                <a:latin typeface="Trebuchet MS"/>
                <a:cs typeface="Trebuchet MS"/>
              </a:rPr>
              <a:t>JA,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Tran</a:t>
            </a:r>
            <a:r>
              <a:rPr sz="1400" spc="-12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BX,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 Teerawattananon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60" dirty="0">
                <a:solidFill>
                  <a:srgbClr val="202020"/>
                </a:solidFill>
                <a:latin typeface="Trebuchet MS"/>
                <a:cs typeface="Trebuchet MS"/>
              </a:rPr>
              <a:t>Y,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20" dirty="0">
                <a:solidFill>
                  <a:srgbClr val="202020"/>
                </a:solidFill>
                <a:latin typeface="Trebuchet MS"/>
                <a:cs typeface="Trebuchet MS"/>
              </a:rPr>
              <a:t>Jit</a:t>
            </a:r>
            <a:r>
              <a:rPr sz="1400" spc="-9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M.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Adjusting</a:t>
            </a:r>
            <a:r>
              <a:rPr sz="1400" spc="-1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60" dirty="0">
                <a:solidFill>
                  <a:srgbClr val="202020"/>
                </a:solidFill>
                <a:latin typeface="Trebuchet MS"/>
                <a:cs typeface="Trebuchet MS"/>
              </a:rPr>
              <a:t>for</a:t>
            </a:r>
            <a:r>
              <a:rPr sz="1400" spc="-1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Inflation</a:t>
            </a:r>
            <a:r>
              <a:rPr sz="1400" spc="-12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and</a:t>
            </a:r>
            <a:r>
              <a:rPr sz="1400" spc="-13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Currency</a:t>
            </a:r>
            <a:r>
              <a:rPr sz="1400" spc="-13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Changes</a:t>
            </a:r>
            <a:r>
              <a:rPr sz="1400" spc="-1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Within Health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Economic</a:t>
            </a:r>
            <a:endParaRPr sz="14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defTabSz="609630">
              <a:lnSpc>
                <a:spcPts val="1590"/>
              </a:lnSpc>
            </a:pP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Studies.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Value</a:t>
            </a:r>
            <a:r>
              <a:rPr sz="1400" spc="-7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Health.</a:t>
            </a:r>
            <a:r>
              <a:rPr sz="1400" spc="-1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2019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Sep;22(9):1026-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1032.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doi: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u="sng" spc="-40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6"/>
              </a:rPr>
              <a:t>https://doi.org/10.1016/j.jval.2019.03.021</a:t>
            </a:r>
            <a:endParaRPr sz="14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33657" indent="-229247" defTabSz="609630">
              <a:lnSpc>
                <a:spcPts val="1500"/>
              </a:lnSpc>
              <a:spcBef>
                <a:spcPts val="1075"/>
              </a:spcBef>
              <a:buFont typeface="Arial MT"/>
              <a:buChar char="•"/>
              <a:tabLst>
                <a:tab pos="241312" algn="l"/>
              </a:tabLst>
            </a:pP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Thompson</a:t>
            </a:r>
            <a:r>
              <a:rPr sz="1400" spc="-1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SG,</a:t>
            </a:r>
            <a:r>
              <a:rPr sz="1400" spc="-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Barber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JA.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How</a:t>
            </a:r>
            <a:r>
              <a:rPr sz="1400" spc="-12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should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cost</a:t>
            </a:r>
            <a:r>
              <a:rPr sz="1400" spc="-7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data</a:t>
            </a:r>
            <a:r>
              <a:rPr sz="1400" spc="-6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in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pragmatic</a:t>
            </a:r>
            <a:r>
              <a:rPr sz="1400" spc="-15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randomised</a:t>
            </a:r>
            <a:r>
              <a:rPr sz="1400" spc="-12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trials</a:t>
            </a:r>
            <a:r>
              <a:rPr sz="1400" spc="-8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be</a:t>
            </a:r>
            <a:r>
              <a:rPr sz="1400" spc="-15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analysed?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BMJ.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2000</a:t>
            </a:r>
            <a:r>
              <a:rPr sz="1400" spc="-7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Apr</a:t>
            </a:r>
            <a:r>
              <a:rPr sz="1400" spc="-9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29;320(7243):1197-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200. 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doi: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u="sng" spc="-35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7"/>
              </a:rPr>
              <a:t>https://doi.org/10.1136/bmj.320.7243.1197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.</a:t>
            </a:r>
            <a:endParaRPr sz="14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44452" indent="-229247" defTabSz="609630">
              <a:lnSpc>
                <a:spcPct val="91700"/>
              </a:lnSpc>
              <a:spcBef>
                <a:spcPts val="919"/>
              </a:spcBef>
              <a:buFont typeface="Arial MT"/>
              <a:buChar char="•"/>
              <a:tabLst>
                <a:tab pos="241312" algn="l"/>
              </a:tabLst>
            </a:pPr>
            <a:r>
              <a:rPr sz="1400" spc="-70" dirty="0">
                <a:solidFill>
                  <a:srgbClr val="202020"/>
                </a:solidFill>
                <a:latin typeface="Trebuchet MS"/>
                <a:cs typeface="Trebuchet MS"/>
              </a:rPr>
              <a:t>Vallejo-</a:t>
            </a:r>
            <a:r>
              <a:rPr sz="1400" spc="-60" dirty="0">
                <a:solidFill>
                  <a:srgbClr val="202020"/>
                </a:solidFill>
                <a:latin typeface="Trebuchet MS"/>
                <a:cs typeface="Trebuchet MS"/>
              </a:rPr>
              <a:t>Torres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80" dirty="0">
                <a:solidFill>
                  <a:srgbClr val="202020"/>
                </a:solidFill>
                <a:latin typeface="Trebuchet MS"/>
                <a:cs typeface="Trebuchet MS"/>
              </a:rPr>
              <a:t>L,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García-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Lorenzo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B,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Castilla</a:t>
            </a:r>
            <a:r>
              <a:rPr sz="1400" spc="-70" dirty="0">
                <a:solidFill>
                  <a:srgbClr val="202020"/>
                </a:solidFill>
                <a:latin typeface="Trebuchet MS"/>
                <a:cs typeface="Trebuchet MS"/>
              </a:rPr>
              <a:t> I,</a:t>
            </a:r>
            <a:r>
              <a:rPr sz="1400" spc="-8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Valcárcel-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Nazco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C,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García-</a:t>
            </a:r>
            <a:r>
              <a:rPr sz="1400" spc="-65" dirty="0">
                <a:solidFill>
                  <a:srgbClr val="202020"/>
                </a:solidFill>
                <a:latin typeface="Trebuchet MS"/>
                <a:cs typeface="Trebuchet MS"/>
              </a:rPr>
              <a:t>Pérez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L,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Linertová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5" dirty="0">
                <a:solidFill>
                  <a:srgbClr val="202020"/>
                </a:solidFill>
                <a:latin typeface="Trebuchet MS"/>
                <a:cs typeface="Trebuchet MS"/>
              </a:rPr>
              <a:t>R,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Polentinos-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Castro</a:t>
            </a:r>
            <a:r>
              <a:rPr sz="1400" spc="-10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65" dirty="0">
                <a:solidFill>
                  <a:srgbClr val="202020"/>
                </a:solidFill>
                <a:latin typeface="Trebuchet MS"/>
                <a:cs typeface="Trebuchet MS"/>
              </a:rPr>
              <a:t>E,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Serrano-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Aguilar</a:t>
            </a:r>
            <a:r>
              <a:rPr sz="1400" spc="-9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P. </a:t>
            </a:r>
            <a:r>
              <a:rPr sz="1400" spc="60" dirty="0">
                <a:solidFill>
                  <a:srgbClr val="202020"/>
                </a:solidFill>
                <a:latin typeface="Trebuchet MS"/>
                <a:cs typeface="Trebuchet MS"/>
              </a:rPr>
              <a:t>On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5" dirty="0">
                <a:solidFill>
                  <a:srgbClr val="202020"/>
                </a:solidFill>
                <a:latin typeface="Trebuchet MS"/>
                <a:cs typeface="Trebuchet MS"/>
              </a:rPr>
              <a:t>the</a:t>
            </a:r>
            <a:r>
              <a:rPr sz="1400" spc="-6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Estimation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of</a:t>
            </a:r>
            <a:r>
              <a:rPr sz="1400" spc="-13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the</a:t>
            </a:r>
            <a:r>
              <a:rPr sz="1400" spc="-16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Cost-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Effectiveness</a:t>
            </a:r>
            <a:r>
              <a:rPr sz="1400" spc="-9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Threshold: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65" dirty="0">
                <a:solidFill>
                  <a:srgbClr val="202020"/>
                </a:solidFill>
                <a:latin typeface="Trebuchet MS"/>
                <a:cs typeface="Trebuchet MS"/>
              </a:rPr>
              <a:t>Why,</a:t>
            </a:r>
            <a:r>
              <a:rPr sz="1400" spc="-1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What,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65" dirty="0">
                <a:solidFill>
                  <a:srgbClr val="202020"/>
                </a:solidFill>
                <a:latin typeface="Trebuchet MS"/>
                <a:cs typeface="Trebuchet MS"/>
              </a:rPr>
              <a:t>How?</a:t>
            </a:r>
            <a:r>
              <a:rPr sz="1400" spc="-1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Value</a:t>
            </a:r>
            <a:r>
              <a:rPr sz="1400" spc="-16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Health.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2016</a:t>
            </a:r>
            <a:r>
              <a:rPr sz="1400" spc="-16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5" dirty="0">
                <a:solidFill>
                  <a:srgbClr val="202020"/>
                </a:solidFill>
                <a:latin typeface="Trebuchet MS"/>
                <a:cs typeface="Trebuchet MS"/>
              </a:rPr>
              <a:t>Jul-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Aug;19(5):558-66.</a:t>
            </a:r>
            <a:r>
              <a:rPr sz="1400" spc="-9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202020"/>
                </a:solidFill>
                <a:latin typeface="Trebuchet MS"/>
                <a:cs typeface="Trebuchet MS"/>
              </a:rPr>
              <a:t>doi: </a:t>
            </a:r>
            <a:r>
              <a:rPr sz="1400" u="sng" spc="-45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8"/>
              </a:rPr>
              <a:t>https://doi.org/10.1016/j.jval.2016.02.020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.</a:t>
            </a:r>
            <a:endParaRPr sz="14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1312" marR="5080" indent="-229247" defTabSz="609630">
              <a:lnSpc>
                <a:spcPts val="1500"/>
              </a:lnSpc>
              <a:spcBef>
                <a:spcPts val="1000"/>
              </a:spcBef>
              <a:buFont typeface="Arial MT"/>
              <a:buChar char="•"/>
              <a:tabLst>
                <a:tab pos="241312" algn="l"/>
              </a:tabLst>
            </a:pP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Brent</a:t>
            </a:r>
            <a:r>
              <a:rPr sz="1400" spc="-8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14" dirty="0">
                <a:solidFill>
                  <a:srgbClr val="202020"/>
                </a:solidFill>
                <a:latin typeface="Trebuchet MS"/>
                <a:cs typeface="Trebuchet MS"/>
              </a:rPr>
              <a:t>RJ.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Cost-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Benefit</a:t>
            </a:r>
            <a:r>
              <a:rPr sz="1400" spc="-16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Analysis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versus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Cost-</a:t>
            </a:r>
            <a:r>
              <a:rPr sz="1400" spc="-25" dirty="0">
                <a:solidFill>
                  <a:srgbClr val="202020"/>
                </a:solidFill>
                <a:latin typeface="Trebuchet MS"/>
                <a:cs typeface="Trebuchet MS"/>
              </a:rPr>
              <a:t>Effectiveness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Analysis</a:t>
            </a:r>
            <a:r>
              <a:rPr sz="1400" spc="-8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from</a:t>
            </a:r>
            <a:r>
              <a:rPr sz="1400" spc="-17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a</a:t>
            </a:r>
            <a:r>
              <a:rPr sz="1400" spc="-7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Societal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Perspective</a:t>
            </a:r>
            <a:r>
              <a:rPr sz="1400" spc="-15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in</a:t>
            </a:r>
            <a:r>
              <a:rPr sz="1400" spc="-1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Healthcare.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202020"/>
                </a:solidFill>
                <a:latin typeface="Trebuchet MS"/>
                <a:cs typeface="Trebuchet MS"/>
              </a:rPr>
              <a:t>Int</a:t>
            </a:r>
            <a:r>
              <a:rPr sz="1400" spc="-7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200" dirty="0">
                <a:solidFill>
                  <a:srgbClr val="202020"/>
                </a:solidFill>
                <a:latin typeface="Trebuchet MS"/>
                <a:cs typeface="Trebuchet MS"/>
              </a:rPr>
              <a:t>J</a:t>
            </a:r>
            <a:r>
              <a:rPr sz="1400" spc="-9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30" dirty="0">
                <a:solidFill>
                  <a:srgbClr val="202020"/>
                </a:solidFill>
                <a:latin typeface="Trebuchet MS"/>
                <a:cs typeface="Trebuchet MS"/>
              </a:rPr>
              <a:t>Environ</a:t>
            </a:r>
            <a:r>
              <a:rPr sz="1400" spc="-11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Res</a:t>
            </a:r>
            <a:r>
              <a:rPr sz="1400" spc="4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202020"/>
                </a:solidFill>
                <a:latin typeface="Trebuchet MS"/>
                <a:cs typeface="Trebuchet MS"/>
              </a:rPr>
              <a:t>Public </a:t>
            </a:r>
            <a:r>
              <a:rPr sz="1400" spc="-40" dirty="0">
                <a:solidFill>
                  <a:srgbClr val="202020"/>
                </a:solidFill>
                <a:latin typeface="Trebuchet MS"/>
                <a:cs typeface="Trebuchet MS"/>
              </a:rPr>
              <a:t>Health.</a:t>
            </a:r>
            <a:r>
              <a:rPr sz="1400" spc="-10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2023</a:t>
            </a:r>
            <a:r>
              <a:rPr sz="1400" spc="-8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202020"/>
                </a:solidFill>
                <a:latin typeface="Trebuchet MS"/>
                <a:cs typeface="Trebuchet MS"/>
              </a:rPr>
              <a:t>Mar</a:t>
            </a:r>
            <a:r>
              <a:rPr sz="1400" spc="-9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6;20(5):4637.</a:t>
            </a:r>
            <a:r>
              <a:rPr sz="1400" spc="-90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spc="-45" dirty="0">
                <a:solidFill>
                  <a:srgbClr val="202020"/>
                </a:solidFill>
                <a:latin typeface="Trebuchet MS"/>
                <a:cs typeface="Trebuchet MS"/>
              </a:rPr>
              <a:t>doi:</a:t>
            </a:r>
            <a:r>
              <a:rPr sz="1400" spc="-85" dirty="0">
                <a:solidFill>
                  <a:srgbClr val="202020"/>
                </a:solidFill>
                <a:latin typeface="Trebuchet MS"/>
                <a:cs typeface="Trebuchet MS"/>
              </a:rPr>
              <a:t> </a:t>
            </a:r>
            <a:r>
              <a:rPr sz="1400" u="sng" spc="-35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9"/>
              </a:rPr>
              <a:t>https://doi.org/10.3390/ijerph20054637</a:t>
            </a:r>
            <a:r>
              <a:rPr sz="1400" spc="-35" dirty="0">
                <a:solidFill>
                  <a:srgbClr val="202020"/>
                </a:solidFill>
                <a:latin typeface="Trebuchet MS"/>
                <a:cs typeface="Trebuchet MS"/>
              </a:rPr>
              <a:t>.</a:t>
            </a:r>
            <a:endParaRPr sz="14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1226" y="3540039"/>
            <a:ext cx="3310890" cy="936795"/>
          </a:xfrm>
          <a:prstGeom prst="rect">
            <a:avLst/>
          </a:prstGeom>
        </p:spPr>
        <p:txBody>
          <a:bodyPr vert="horz" wrap="square" lIns="0" tIns="13335" rIns="0" bIns="0" rtlCol="0" anchor="ctr">
            <a:spAutoFit/>
          </a:bodyPr>
          <a:lstStyle/>
          <a:p>
            <a:pPr marL="12701">
              <a:spcBef>
                <a:spcPts val="105"/>
              </a:spcBef>
            </a:pPr>
            <a:r>
              <a:rPr sz="6000" spc="-350" dirty="0"/>
              <a:t>Thank</a:t>
            </a:r>
            <a:r>
              <a:rPr sz="6000" spc="-580" dirty="0"/>
              <a:t> </a:t>
            </a:r>
            <a:r>
              <a:rPr sz="6000" spc="-420" dirty="0"/>
              <a:t>you!</a:t>
            </a:r>
            <a:endParaRPr sz="6000"/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38102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38102" defTabSz="609630">
                <a:spcBef>
                  <a:spcPts val="25"/>
                </a:spcBef>
              </a:pPr>
              <a:t>35</a:t>
            </a:fld>
            <a:endParaRPr spc="-2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114" dirty="0"/>
              <a:t>Economic</a:t>
            </a:r>
            <a:r>
              <a:rPr spc="-465" dirty="0"/>
              <a:t> </a:t>
            </a:r>
            <a:r>
              <a:rPr spc="-180" dirty="0"/>
              <a:t>evaluations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79218" y="1447801"/>
            <a:ext cx="10393657" cy="454342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118751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118751" defTabSz="609630">
                <a:spcBef>
                  <a:spcPts val="25"/>
                </a:spcBef>
              </a:pPr>
              <a:t>4</a:t>
            </a:fld>
            <a:endParaRPr spc="-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114" dirty="0"/>
              <a:t>Economic</a:t>
            </a:r>
            <a:r>
              <a:rPr spc="-465" dirty="0"/>
              <a:t> </a:t>
            </a:r>
            <a:r>
              <a:rPr spc="-180" dirty="0"/>
              <a:t>evaluations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99075" y="1695450"/>
            <a:ext cx="7683124" cy="43434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118751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118751" defTabSz="609630">
                <a:spcBef>
                  <a:spcPts val="25"/>
                </a:spcBef>
              </a:pPr>
              <a:t>5</a:t>
            </a:fld>
            <a:endParaRPr spc="-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114" dirty="0"/>
              <a:t>Economic</a:t>
            </a:r>
            <a:r>
              <a:rPr spc="-465" dirty="0"/>
              <a:t> </a:t>
            </a:r>
            <a:r>
              <a:rPr spc="-180" dirty="0"/>
              <a:t>evaluations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04922" y="3762376"/>
            <a:ext cx="6891578" cy="227647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407655" y="5882957"/>
            <a:ext cx="2872105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1" defTabSz="609630">
              <a:spcBef>
                <a:spcPts val="100"/>
              </a:spcBef>
            </a:pPr>
            <a:r>
              <a:rPr sz="1200" u="sng" spc="-40" dirty="0">
                <a:solidFill>
                  <a:srgbClr val="EE2A7B"/>
                </a:solidFill>
                <a:uFill>
                  <a:solidFill>
                    <a:srgbClr val="EE2A7B"/>
                  </a:solidFill>
                </a:uFill>
                <a:latin typeface="Trebuchet MS"/>
                <a:cs typeface="Trebuchet MS"/>
                <a:hlinkClick r:id="rId3"/>
              </a:rPr>
              <a:t>https://doi.org/10.3389/fpubh.2021.722927</a:t>
            </a:r>
            <a:endParaRPr sz="12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63043" y="1695450"/>
            <a:ext cx="6833456" cy="198120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118751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118751" defTabSz="609630">
                <a:spcBef>
                  <a:spcPts val="25"/>
                </a:spcBef>
              </a:pPr>
              <a:t>6</a:t>
            </a:fld>
            <a:endParaRPr spc="-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215" dirty="0"/>
              <a:t>Types</a:t>
            </a:r>
            <a:r>
              <a:rPr spc="-509" dirty="0"/>
              <a:t> </a:t>
            </a:r>
            <a:r>
              <a:rPr spc="-254" dirty="0"/>
              <a:t>of</a:t>
            </a:r>
            <a:r>
              <a:rPr spc="-450" dirty="0"/>
              <a:t> </a:t>
            </a:r>
            <a:r>
              <a:rPr spc="-20" dirty="0"/>
              <a:t>costs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828676" y="2009776"/>
            <a:ext cx="5934075" cy="1476375"/>
            <a:chOff x="828675" y="2009775"/>
            <a:chExt cx="5934075" cy="1476375"/>
          </a:xfrm>
        </p:grpSpPr>
        <p:sp>
          <p:nvSpPr>
            <p:cNvPr id="4" name="object 4"/>
            <p:cNvSpPr/>
            <p:nvPr/>
          </p:nvSpPr>
          <p:spPr>
            <a:xfrm>
              <a:off x="838200" y="2314575"/>
              <a:ext cx="5915025" cy="1162050"/>
            </a:xfrm>
            <a:custGeom>
              <a:avLst/>
              <a:gdLst/>
              <a:ahLst/>
              <a:cxnLst/>
              <a:rect l="l" t="t" r="r" b="b"/>
              <a:pathLst>
                <a:path w="5915025" h="1162050">
                  <a:moveTo>
                    <a:pt x="0" y="1162050"/>
                  </a:moveTo>
                  <a:lnTo>
                    <a:pt x="5915025" y="1162050"/>
                  </a:lnTo>
                  <a:lnTo>
                    <a:pt x="5915025" y="0"/>
                  </a:lnTo>
                  <a:lnTo>
                    <a:pt x="0" y="0"/>
                  </a:lnTo>
                  <a:lnTo>
                    <a:pt x="0" y="1162050"/>
                  </a:lnTo>
                  <a:close/>
                </a:path>
              </a:pathLst>
            </a:custGeom>
            <a:ln w="19050">
              <a:solidFill>
                <a:srgbClr val="FB7500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1133475" y="2019300"/>
              <a:ext cx="4143375" cy="590550"/>
            </a:xfrm>
            <a:custGeom>
              <a:avLst/>
              <a:gdLst/>
              <a:ahLst/>
              <a:cxnLst/>
              <a:rect l="l" t="t" r="r" b="b"/>
              <a:pathLst>
                <a:path w="4143375" h="590550">
                  <a:moveTo>
                    <a:pt x="4044950" y="0"/>
                  </a:moveTo>
                  <a:lnTo>
                    <a:pt x="98425" y="0"/>
                  </a:lnTo>
                  <a:lnTo>
                    <a:pt x="60114" y="7735"/>
                  </a:lnTo>
                  <a:lnTo>
                    <a:pt x="28828" y="28829"/>
                  </a:lnTo>
                  <a:lnTo>
                    <a:pt x="7735" y="60114"/>
                  </a:lnTo>
                  <a:lnTo>
                    <a:pt x="0" y="98425"/>
                  </a:lnTo>
                  <a:lnTo>
                    <a:pt x="0" y="492125"/>
                  </a:lnTo>
                  <a:lnTo>
                    <a:pt x="7735" y="530435"/>
                  </a:lnTo>
                  <a:lnTo>
                    <a:pt x="28828" y="561721"/>
                  </a:lnTo>
                  <a:lnTo>
                    <a:pt x="60114" y="582814"/>
                  </a:lnTo>
                  <a:lnTo>
                    <a:pt x="98425" y="590550"/>
                  </a:lnTo>
                  <a:lnTo>
                    <a:pt x="4044950" y="590550"/>
                  </a:lnTo>
                  <a:lnTo>
                    <a:pt x="4083260" y="582814"/>
                  </a:lnTo>
                  <a:lnTo>
                    <a:pt x="4114546" y="561720"/>
                  </a:lnTo>
                  <a:lnTo>
                    <a:pt x="4135639" y="530435"/>
                  </a:lnTo>
                  <a:lnTo>
                    <a:pt x="4143375" y="492125"/>
                  </a:lnTo>
                  <a:lnTo>
                    <a:pt x="4143375" y="98425"/>
                  </a:lnTo>
                  <a:lnTo>
                    <a:pt x="4135639" y="60114"/>
                  </a:lnTo>
                  <a:lnTo>
                    <a:pt x="4114545" y="28828"/>
                  </a:lnTo>
                  <a:lnTo>
                    <a:pt x="4083260" y="7735"/>
                  </a:lnTo>
                  <a:lnTo>
                    <a:pt x="4044950" y="0"/>
                  </a:lnTo>
                  <a:close/>
                </a:path>
              </a:pathLst>
            </a:custGeom>
            <a:solidFill>
              <a:srgbClr val="FB7500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1133475" y="2019300"/>
              <a:ext cx="4143375" cy="590550"/>
            </a:xfrm>
            <a:custGeom>
              <a:avLst/>
              <a:gdLst/>
              <a:ahLst/>
              <a:cxnLst/>
              <a:rect l="l" t="t" r="r" b="b"/>
              <a:pathLst>
                <a:path w="4143375" h="590550">
                  <a:moveTo>
                    <a:pt x="0" y="98425"/>
                  </a:moveTo>
                  <a:lnTo>
                    <a:pt x="7735" y="60114"/>
                  </a:lnTo>
                  <a:lnTo>
                    <a:pt x="28828" y="28829"/>
                  </a:lnTo>
                  <a:lnTo>
                    <a:pt x="60114" y="7735"/>
                  </a:lnTo>
                  <a:lnTo>
                    <a:pt x="98425" y="0"/>
                  </a:lnTo>
                  <a:lnTo>
                    <a:pt x="4044950" y="0"/>
                  </a:lnTo>
                  <a:lnTo>
                    <a:pt x="4083260" y="7735"/>
                  </a:lnTo>
                  <a:lnTo>
                    <a:pt x="4114545" y="28828"/>
                  </a:lnTo>
                  <a:lnTo>
                    <a:pt x="4135639" y="60114"/>
                  </a:lnTo>
                  <a:lnTo>
                    <a:pt x="4143375" y="98425"/>
                  </a:lnTo>
                  <a:lnTo>
                    <a:pt x="4143375" y="492125"/>
                  </a:lnTo>
                  <a:lnTo>
                    <a:pt x="4135639" y="530435"/>
                  </a:lnTo>
                  <a:lnTo>
                    <a:pt x="4114546" y="561720"/>
                  </a:lnTo>
                  <a:lnTo>
                    <a:pt x="4083260" y="582814"/>
                  </a:lnTo>
                  <a:lnTo>
                    <a:pt x="4044950" y="590550"/>
                  </a:lnTo>
                  <a:lnTo>
                    <a:pt x="98425" y="590550"/>
                  </a:lnTo>
                  <a:lnTo>
                    <a:pt x="60114" y="582814"/>
                  </a:lnTo>
                  <a:lnTo>
                    <a:pt x="28828" y="561721"/>
                  </a:lnTo>
                  <a:lnTo>
                    <a:pt x="7735" y="530435"/>
                  </a:lnTo>
                  <a:lnTo>
                    <a:pt x="0" y="492125"/>
                  </a:lnTo>
                  <a:lnTo>
                    <a:pt x="0" y="98425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828676" y="3571876"/>
            <a:ext cx="5934075" cy="1171575"/>
            <a:chOff x="828675" y="3571875"/>
            <a:chExt cx="5934075" cy="1171575"/>
          </a:xfrm>
        </p:grpSpPr>
        <p:sp>
          <p:nvSpPr>
            <p:cNvPr id="8" name="object 8"/>
            <p:cNvSpPr/>
            <p:nvPr/>
          </p:nvSpPr>
          <p:spPr>
            <a:xfrm>
              <a:off x="838200" y="3876675"/>
              <a:ext cx="5915025" cy="857250"/>
            </a:xfrm>
            <a:custGeom>
              <a:avLst/>
              <a:gdLst/>
              <a:ahLst/>
              <a:cxnLst/>
              <a:rect l="l" t="t" r="r" b="b"/>
              <a:pathLst>
                <a:path w="5915025" h="857250">
                  <a:moveTo>
                    <a:pt x="0" y="857250"/>
                  </a:moveTo>
                  <a:lnTo>
                    <a:pt x="5915025" y="857250"/>
                  </a:lnTo>
                  <a:lnTo>
                    <a:pt x="5915025" y="0"/>
                  </a:lnTo>
                  <a:lnTo>
                    <a:pt x="0" y="0"/>
                  </a:lnTo>
                  <a:lnTo>
                    <a:pt x="0" y="857250"/>
                  </a:lnTo>
                  <a:close/>
                </a:path>
              </a:pathLst>
            </a:custGeom>
            <a:ln w="19050">
              <a:solidFill>
                <a:srgbClr val="EEC807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133475" y="3581400"/>
              <a:ext cx="4143375" cy="590550"/>
            </a:xfrm>
            <a:custGeom>
              <a:avLst/>
              <a:gdLst/>
              <a:ahLst/>
              <a:cxnLst/>
              <a:rect l="l" t="t" r="r" b="b"/>
              <a:pathLst>
                <a:path w="4143375" h="590550">
                  <a:moveTo>
                    <a:pt x="4044950" y="0"/>
                  </a:moveTo>
                  <a:lnTo>
                    <a:pt x="98425" y="0"/>
                  </a:lnTo>
                  <a:lnTo>
                    <a:pt x="60114" y="7735"/>
                  </a:lnTo>
                  <a:lnTo>
                    <a:pt x="28828" y="28829"/>
                  </a:lnTo>
                  <a:lnTo>
                    <a:pt x="7735" y="60114"/>
                  </a:lnTo>
                  <a:lnTo>
                    <a:pt x="0" y="98425"/>
                  </a:lnTo>
                  <a:lnTo>
                    <a:pt x="0" y="492125"/>
                  </a:lnTo>
                  <a:lnTo>
                    <a:pt x="7735" y="530435"/>
                  </a:lnTo>
                  <a:lnTo>
                    <a:pt x="28828" y="561721"/>
                  </a:lnTo>
                  <a:lnTo>
                    <a:pt x="60114" y="582814"/>
                  </a:lnTo>
                  <a:lnTo>
                    <a:pt x="98425" y="590550"/>
                  </a:lnTo>
                  <a:lnTo>
                    <a:pt x="4044950" y="590550"/>
                  </a:lnTo>
                  <a:lnTo>
                    <a:pt x="4083260" y="582814"/>
                  </a:lnTo>
                  <a:lnTo>
                    <a:pt x="4114546" y="561720"/>
                  </a:lnTo>
                  <a:lnTo>
                    <a:pt x="4135639" y="530435"/>
                  </a:lnTo>
                  <a:lnTo>
                    <a:pt x="4143375" y="492125"/>
                  </a:lnTo>
                  <a:lnTo>
                    <a:pt x="4143375" y="98425"/>
                  </a:lnTo>
                  <a:lnTo>
                    <a:pt x="4135639" y="60114"/>
                  </a:lnTo>
                  <a:lnTo>
                    <a:pt x="4114545" y="28828"/>
                  </a:lnTo>
                  <a:lnTo>
                    <a:pt x="4083260" y="7735"/>
                  </a:lnTo>
                  <a:lnTo>
                    <a:pt x="4044950" y="0"/>
                  </a:lnTo>
                  <a:close/>
                </a:path>
              </a:pathLst>
            </a:custGeom>
            <a:solidFill>
              <a:srgbClr val="EEC807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3475" y="3581400"/>
              <a:ext cx="4143375" cy="590550"/>
            </a:xfrm>
            <a:custGeom>
              <a:avLst/>
              <a:gdLst/>
              <a:ahLst/>
              <a:cxnLst/>
              <a:rect l="l" t="t" r="r" b="b"/>
              <a:pathLst>
                <a:path w="4143375" h="590550">
                  <a:moveTo>
                    <a:pt x="0" y="98425"/>
                  </a:moveTo>
                  <a:lnTo>
                    <a:pt x="7735" y="60114"/>
                  </a:lnTo>
                  <a:lnTo>
                    <a:pt x="28828" y="28829"/>
                  </a:lnTo>
                  <a:lnTo>
                    <a:pt x="60114" y="7735"/>
                  </a:lnTo>
                  <a:lnTo>
                    <a:pt x="98425" y="0"/>
                  </a:lnTo>
                  <a:lnTo>
                    <a:pt x="4044950" y="0"/>
                  </a:lnTo>
                  <a:lnTo>
                    <a:pt x="4083260" y="7735"/>
                  </a:lnTo>
                  <a:lnTo>
                    <a:pt x="4114545" y="28828"/>
                  </a:lnTo>
                  <a:lnTo>
                    <a:pt x="4135639" y="60114"/>
                  </a:lnTo>
                  <a:lnTo>
                    <a:pt x="4143375" y="98425"/>
                  </a:lnTo>
                  <a:lnTo>
                    <a:pt x="4143375" y="492125"/>
                  </a:lnTo>
                  <a:lnTo>
                    <a:pt x="4135639" y="530435"/>
                  </a:lnTo>
                  <a:lnTo>
                    <a:pt x="4114546" y="561720"/>
                  </a:lnTo>
                  <a:lnTo>
                    <a:pt x="4083260" y="582814"/>
                  </a:lnTo>
                  <a:lnTo>
                    <a:pt x="4044950" y="590550"/>
                  </a:lnTo>
                  <a:lnTo>
                    <a:pt x="98425" y="590550"/>
                  </a:lnTo>
                  <a:lnTo>
                    <a:pt x="60114" y="582814"/>
                  </a:lnTo>
                  <a:lnTo>
                    <a:pt x="28828" y="561721"/>
                  </a:lnTo>
                  <a:lnTo>
                    <a:pt x="7735" y="530435"/>
                  </a:lnTo>
                  <a:lnTo>
                    <a:pt x="0" y="492125"/>
                  </a:lnTo>
                  <a:lnTo>
                    <a:pt x="0" y="98425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285622" y="2114613"/>
            <a:ext cx="2345055" cy="249106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4927" defTabSz="609630">
              <a:spcBef>
                <a:spcPts val="125"/>
              </a:spcBef>
            </a:pPr>
            <a:r>
              <a:rPr sz="2000" spc="-50" dirty="0">
                <a:solidFill>
                  <a:srgbClr val="FFFFFF"/>
                </a:solidFill>
                <a:latin typeface="Trebuchet MS"/>
                <a:cs typeface="Trebuchet MS"/>
              </a:rPr>
              <a:t>Direct</a:t>
            </a:r>
            <a:r>
              <a:rPr sz="20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Trebuchet MS"/>
                <a:cs typeface="Trebuchet MS"/>
              </a:rPr>
              <a:t>costs</a:t>
            </a:r>
            <a:endParaRPr sz="20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0677" indent="-227977" defTabSz="609630">
              <a:spcBef>
                <a:spcPts val="1995"/>
              </a:spcBef>
              <a:buFontTx/>
              <a:buChar char="•"/>
              <a:tabLst>
                <a:tab pos="240677" algn="l"/>
              </a:tabLst>
            </a:pPr>
            <a:r>
              <a:rPr sz="2000" spc="-10" dirty="0">
                <a:solidFill>
                  <a:prstClr val="black"/>
                </a:solidFill>
                <a:latin typeface="Trebuchet MS"/>
                <a:cs typeface="Trebuchet MS"/>
              </a:rPr>
              <a:t>Medical</a:t>
            </a:r>
            <a:r>
              <a:rPr sz="2000" spc="-13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000" spc="-20" dirty="0">
                <a:solidFill>
                  <a:prstClr val="black"/>
                </a:solidFill>
                <a:latin typeface="Trebuchet MS"/>
                <a:cs typeface="Trebuchet MS"/>
              </a:rPr>
              <a:t>costs</a:t>
            </a:r>
            <a:endParaRPr sz="20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0677" indent="-227977" defTabSz="609630">
              <a:spcBef>
                <a:spcPts val="155"/>
              </a:spcBef>
              <a:buFontTx/>
              <a:buChar char="•"/>
              <a:tabLst>
                <a:tab pos="240677" algn="l"/>
              </a:tabLst>
            </a:pPr>
            <a:r>
              <a:rPr sz="2000" dirty="0">
                <a:solidFill>
                  <a:prstClr val="black"/>
                </a:solidFill>
                <a:latin typeface="Trebuchet MS"/>
                <a:cs typeface="Trebuchet MS"/>
              </a:rPr>
              <a:t>Non-</a:t>
            </a:r>
            <a:r>
              <a:rPr sz="2000" spc="-25" dirty="0">
                <a:solidFill>
                  <a:prstClr val="black"/>
                </a:solidFill>
                <a:latin typeface="Trebuchet MS"/>
                <a:cs typeface="Trebuchet MS"/>
              </a:rPr>
              <a:t>medical</a:t>
            </a:r>
            <a:r>
              <a:rPr sz="2000" spc="-10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000" spc="40" dirty="0">
                <a:solidFill>
                  <a:prstClr val="black"/>
                </a:solidFill>
                <a:latin typeface="Trebuchet MS"/>
                <a:cs typeface="Trebuchet MS"/>
              </a:rPr>
              <a:t>costs</a:t>
            </a:r>
            <a:endParaRPr sz="2000">
              <a:solidFill>
                <a:prstClr val="black"/>
              </a:solidFill>
              <a:latin typeface="Trebuchet MS"/>
              <a:cs typeface="Trebuchet MS"/>
            </a:endParaRPr>
          </a:p>
          <a:p>
            <a:pPr defTabSz="609630">
              <a:spcBef>
                <a:spcPts val="700"/>
              </a:spcBef>
              <a:buFont typeface="Trebuchet MS"/>
              <a:buChar char="•"/>
            </a:pPr>
            <a:endParaRPr sz="20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34927" defTabSz="609630"/>
            <a:r>
              <a:rPr sz="2000" spc="-55" dirty="0">
                <a:solidFill>
                  <a:srgbClr val="FFFFFF"/>
                </a:solidFill>
                <a:latin typeface="Trebuchet MS"/>
                <a:cs typeface="Trebuchet MS"/>
              </a:rPr>
              <a:t>Indirect</a:t>
            </a:r>
            <a:r>
              <a:rPr sz="20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Trebuchet MS"/>
                <a:cs typeface="Trebuchet MS"/>
              </a:rPr>
              <a:t>costs</a:t>
            </a:r>
            <a:endParaRPr sz="20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0677" indent="-227977" defTabSz="609630">
              <a:spcBef>
                <a:spcPts val="1989"/>
              </a:spcBef>
              <a:buFontTx/>
              <a:buChar char="•"/>
              <a:tabLst>
                <a:tab pos="240677" algn="l"/>
              </a:tabLst>
            </a:pPr>
            <a:r>
              <a:rPr sz="2000" spc="-65" dirty="0">
                <a:solidFill>
                  <a:prstClr val="black"/>
                </a:solidFill>
                <a:latin typeface="Trebuchet MS"/>
                <a:cs typeface="Trebuchet MS"/>
              </a:rPr>
              <a:t>Productivity</a:t>
            </a:r>
            <a:r>
              <a:rPr sz="2000" spc="-7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000" spc="35" dirty="0">
                <a:solidFill>
                  <a:prstClr val="black"/>
                </a:solidFill>
                <a:latin typeface="Trebuchet MS"/>
                <a:cs typeface="Trebuchet MS"/>
              </a:rPr>
              <a:t>loss</a:t>
            </a:r>
            <a:endParaRPr sz="20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828676" y="4829176"/>
            <a:ext cx="5934075" cy="1162050"/>
            <a:chOff x="828675" y="4829175"/>
            <a:chExt cx="5934075" cy="1162050"/>
          </a:xfrm>
        </p:grpSpPr>
        <p:sp>
          <p:nvSpPr>
            <p:cNvPr id="13" name="object 13"/>
            <p:cNvSpPr/>
            <p:nvPr/>
          </p:nvSpPr>
          <p:spPr>
            <a:xfrm>
              <a:off x="838200" y="5133975"/>
              <a:ext cx="5915025" cy="847725"/>
            </a:xfrm>
            <a:custGeom>
              <a:avLst/>
              <a:gdLst/>
              <a:ahLst/>
              <a:cxnLst/>
              <a:rect l="l" t="t" r="r" b="b"/>
              <a:pathLst>
                <a:path w="5915025" h="847725">
                  <a:moveTo>
                    <a:pt x="0" y="847725"/>
                  </a:moveTo>
                  <a:lnTo>
                    <a:pt x="5915025" y="847725"/>
                  </a:lnTo>
                  <a:lnTo>
                    <a:pt x="5915025" y="0"/>
                  </a:lnTo>
                  <a:lnTo>
                    <a:pt x="0" y="0"/>
                  </a:lnTo>
                  <a:lnTo>
                    <a:pt x="0" y="847725"/>
                  </a:lnTo>
                  <a:close/>
                </a:path>
              </a:pathLst>
            </a:custGeom>
            <a:ln w="19050">
              <a:solidFill>
                <a:srgbClr val="486F47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object 14"/>
            <p:cNvSpPr/>
            <p:nvPr/>
          </p:nvSpPr>
          <p:spPr>
            <a:xfrm>
              <a:off x="1133475" y="4838700"/>
              <a:ext cx="4143375" cy="590550"/>
            </a:xfrm>
            <a:custGeom>
              <a:avLst/>
              <a:gdLst/>
              <a:ahLst/>
              <a:cxnLst/>
              <a:rect l="l" t="t" r="r" b="b"/>
              <a:pathLst>
                <a:path w="4143375" h="590550">
                  <a:moveTo>
                    <a:pt x="4044950" y="0"/>
                  </a:moveTo>
                  <a:lnTo>
                    <a:pt x="98425" y="0"/>
                  </a:lnTo>
                  <a:lnTo>
                    <a:pt x="60114" y="7735"/>
                  </a:lnTo>
                  <a:lnTo>
                    <a:pt x="28828" y="28829"/>
                  </a:lnTo>
                  <a:lnTo>
                    <a:pt x="7735" y="60114"/>
                  </a:lnTo>
                  <a:lnTo>
                    <a:pt x="0" y="98425"/>
                  </a:lnTo>
                  <a:lnTo>
                    <a:pt x="0" y="492125"/>
                  </a:lnTo>
                  <a:lnTo>
                    <a:pt x="7735" y="530435"/>
                  </a:lnTo>
                  <a:lnTo>
                    <a:pt x="28828" y="561721"/>
                  </a:lnTo>
                  <a:lnTo>
                    <a:pt x="60114" y="582814"/>
                  </a:lnTo>
                  <a:lnTo>
                    <a:pt x="98425" y="590550"/>
                  </a:lnTo>
                  <a:lnTo>
                    <a:pt x="4044950" y="590550"/>
                  </a:lnTo>
                  <a:lnTo>
                    <a:pt x="4083260" y="582814"/>
                  </a:lnTo>
                  <a:lnTo>
                    <a:pt x="4114546" y="561721"/>
                  </a:lnTo>
                  <a:lnTo>
                    <a:pt x="4135639" y="530435"/>
                  </a:lnTo>
                  <a:lnTo>
                    <a:pt x="4143375" y="492125"/>
                  </a:lnTo>
                  <a:lnTo>
                    <a:pt x="4143375" y="98425"/>
                  </a:lnTo>
                  <a:lnTo>
                    <a:pt x="4135639" y="60114"/>
                  </a:lnTo>
                  <a:lnTo>
                    <a:pt x="4114545" y="28828"/>
                  </a:lnTo>
                  <a:lnTo>
                    <a:pt x="4083260" y="7735"/>
                  </a:lnTo>
                  <a:lnTo>
                    <a:pt x="4044950" y="0"/>
                  </a:lnTo>
                  <a:close/>
                </a:path>
              </a:pathLst>
            </a:custGeom>
            <a:solidFill>
              <a:srgbClr val="486F47"/>
            </a:solidFill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object 15"/>
            <p:cNvSpPr/>
            <p:nvPr/>
          </p:nvSpPr>
          <p:spPr>
            <a:xfrm>
              <a:off x="1133475" y="4838700"/>
              <a:ext cx="4143375" cy="590550"/>
            </a:xfrm>
            <a:custGeom>
              <a:avLst/>
              <a:gdLst/>
              <a:ahLst/>
              <a:cxnLst/>
              <a:rect l="l" t="t" r="r" b="b"/>
              <a:pathLst>
                <a:path w="4143375" h="590550">
                  <a:moveTo>
                    <a:pt x="0" y="98425"/>
                  </a:moveTo>
                  <a:lnTo>
                    <a:pt x="7735" y="60114"/>
                  </a:lnTo>
                  <a:lnTo>
                    <a:pt x="28828" y="28829"/>
                  </a:lnTo>
                  <a:lnTo>
                    <a:pt x="60114" y="7735"/>
                  </a:lnTo>
                  <a:lnTo>
                    <a:pt x="98425" y="0"/>
                  </a:lnTo>
                  <a:lnTo>
                    <a:pt x="4044950" y="0"/>
                  </a:lnTo>
                  <a:lnTo>
                    <a:pt x="4083260" y="7735"/>
                  </a:lnTo>
                  <a:lnTo>
                    <a:pt x="4114545" y="28828"/>
                  </a:lnTo>
                  <a:lnTo>
                    <a:pt x="4135639" y="60114"/>
                  </a:lnTo>
                  <a:lnTo>
                    <a:pt x="4143375" y="98425"/>
                  </a:lnTo>
                  <a:lnTo>
                    <a:pt x="4143375" y="492125"/>
                  </a:lnTo>
                  <a:lnTo>
                    <a:pt x="4135639" y="530435"/>
                  </a:lnTo>
                  <a:lnTo>
                    <a:pt x="4114546" y="561721"/>
                  </a:lnTo>
                  <a:lnTo>
                    <a:pt x="4083260" y="582814"/>
                  </a:lnTo>
                  <a:lnTo>
                    <a:pt x="4044950" y="590550"/>
                  </a:lnTo>
                  <a:lnTo>
                    <a:pt x="98425" y="590550"/>
                  </a:lnTo>
                  <a:lnTo>
                    <a:pt x="60114" y="582814"/>
                  </a:lnTo>
                  <a:lnTo>
                    <a:pt x="28828" y="561721"/>
                  </a:lnTo>
                  <a:lnTo>
                    <a:pt x="7735" y="530435"/>
                  </a:lnTo>
                  <a:lnTo>
                    <a:pt x="0" y="492125"/>
                  </a:lnTo>
                  <a:lnTo>
                    <a:pt x="0" y="98425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pPr defTabSz="609630"/>
              <a:endParaRPr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1285621" y="4940999"/>
            <a:ext cx="4808220" cy="88806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4927" defTabSz="609630">
              <a:spcBef>
                <a:spcPts val="125"/>
              </a:spcBef>
            </a:pP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Intangible</a:t>
            </a:r>
            <a:endParaRPr sz="200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240677" indent="-227977" defTabSz="609630">
              <a:spcBef>
                <a:spcPts val="1995"/>
              </a:spcBef>
              <a:buFontTx/>
              <a:buChar char="•"/>
              <a:tabLst>
                <a:tab pos="240677" algn="l"/>
              </a:tabLst>
            </a:pPr>
            <a:r>
              <a:rPr sz="2000" spc="-25" dirty="0">
                <a:solidFill>
                  <a:prstClr val="black"/>
                </a:solidFill>
                <a:latin typeface="Trebuchet MS"/>
                <a:cs typeface="Trebuchet MS"/>
              </a:rPr>
              <a:t>Monetary</a:t>
            </a:r>
            <a:r>
              <a:rPr sz="2000" spc="-20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000" spc="-35" dirty="0">
                <a:solidFill>
                  <a:prstClr val="black"/>
                </a:solidFill>
                <a:latin typeface="Trebuchet MS"/>
                <a:cs typeface="Trebuchet MS"/>
              </a:rPr>
              <a:t>value</a:t>
            </a:r>
            <a:r>
              <a:rPr sz="2000" spc="-204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000" spc="-55" dirty="0">
                <a:solidFill>
                  <a:prstClr val="black"/>
                </a:solidFill>
                <a:latin typeface="Trebuchet MS"/>
                <a:cs typeface="Trebuchet MS"/>
              </a:rPr>
              <a:t>of</a:t>
            </a:r>
            <a:r>
              <a:rPr sz="2000" spc="-11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000" spc="-60" dirty="0">
                <a:solidFill>
                  <a:prstClr val="black"/>
                </a:solidFill>
                <a:latin typeface="Trebuchet MS"/>
                <a:cs typeface="Trebuchet MS"/>
              </a:rPr>
              <a:t>pain,</a:t>
            </a:r>
            <a:r>
              <a:rPr sz="2000" spc="-160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000" spc="-70" dirty="0">
                <a:solidFill>
                  <a:prstClr val="black"/>
                </a:solidFill>
                <a:latin typeface="Trebuchet MS"/>
                <a:cs typeface="Trebuchet MS"/>
              </a:rPr>
              <a:t>suffering,</a:t>
            </a:r>
            <a:r>
              <a:rPr sz="2000" spc="-165" dirty="0">
                <a:solidFill>
                  <a:prstClr val="black"/>
                </a:solidFill>
                <a:latin typeface="Trebuchet MS"/>
                <a:cs typeface="Trebuchet MS"/>
              </a:rPr>
              <a:t> </a:t>
            </a:r>
            <a:r>
              <a:rPr sz="2000" spc="-10" dirty="0">
                <a:solidFill>
                  <a:prstClr val="black"/>
                </a:solidFill>
                <a:latin typeface="Trebuchet MS"/>
                <a:cs typeface="Trebuchet MS"/>
              </a:rPr>
              <a:t>distress</a:t>
            </a:r>
            <a:endParaRPr sz="20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12050" y="1104901"/>
            <a:ext cx="1955800" cy="2105025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664984" y="1657350"/>
            <a:ext cx="2003140" cy="2324100"/>
          </a:xfrm>
          <a:prstGeom prst="rect">
            <a:avLst/>
          </a:prstGeom>
        </p:spPr>
      </p:pic>
      <p:grpSp>
        <p:nvGrpSpPr>
          <p:cNvPr id="19" name="object 19"/>
          <p:cNvGrpSpPr/>
          <p:nvPr/>
        </p:nvGrpSpPr>
        <p:grpSpPr>
          <a:xfrm>
            <a:off x="7275054" y="3648076"/>
            <a:ext cx="3374390" cy="2219325"/>
            <a:chOff x="7275054" y="3648075"/>
            <a:chExt cx="3374390" cy="2219325"/>
          </a:xfrm>
        </p:grpSpPr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75054" y="3648075"/>
              <a:ext cx="1687970" cy="1628775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629649" y="4895850"/>
              <a:ext cx="2019300" cy="971550"/>
            </a:xfrm>
            <a:prstGeom prst="rect">
              <a:avLst/>
            </a:prstGeom>
          </p:spPr>
        </p:pic>
      </p:grp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118751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118751" defTabSz="609630">
                <a:spcBef>
                  <a:spcPts val="25"/>
                </a:spcBef>
              </a:pPr>
              <a:t>7</a:t>
            </a:fld>
            <a:endParaRPr spc="-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33575" y="1695450"/>
            <a:ext cx="5181600" cy="398145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209545" y="1891919"/>
            <a:ext cx="2959100" cy="115800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1" defTabSz="609630">
              <a:spcBef>
                <a:spcPts val="130"/>
              </a:spcBef>
            </a:pPr>
            <a:r>
              <a:rPr sz="2750" spc="-10" dirty="0">
                <a:solidFill>
                  <a:prstClr val="black"/>
                </a:solidFill>
                <a:latin typeface="Trebuchet MS"/>
                <a:cs typeface="Trebuchet MS"/>
              </a:rPr>
              <a:t>Societal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1686010" defTabSz="609630">
              <a:spcBef>
                <a:spcPts val="2295"/>
              </a:spcBef>
            </a:pPr>
            <a:r>
              <a:rPr sz="2750" spc="-55" dirty="0">
                <a:solidFill>
                  <a:prstClr val="black"/>
                </a:solidFill>
                <a:latin typeface="Trebuchet MS"/>
                <a:cs typeface="Trebuchet MS"/>
              </a:rPr>
              <a:t>Provider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79440" y="6151676"/>
            <a:ext cx="5793105" cy="369973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1" marR="78744" defTabSz="609630">
              <a:lnSpc>
                <a:spcPts val="1430"/>
              </a:lnSpc>
              <a:spcBef>
                <a:spcPts val="85"/>
              </a:spcBef>
            </a:pPr>
            <a:r>
              <a:rPr sz="1200" spc="-50" dirty="0">
                <a:solidFill>
                  <a:srgbClr val="7E7E7E"/>
                </a:solidFill>
                <a:latin typeface="Trebuchet MS"/>
                <a:cs typeface="Trebuchet MS"/>
              </a:rPr>
              <a:t>Sittimart,</a:t>
            </a:r>
            <a:r>
              <a:rPr sz="1200" spc="-6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M.,</a:t>
            </a:r>
            <a:r>
              <a:rPr sz="1200" spc="-8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25" dirty="0">
                <a:solidFill>
                  <a:srgbClr val="7E7E7E"/>
                </a:solidFill>
                <a:latin typeface="Trebuchet MS"/>
                <a:cs typeface="Trebuchet MS"/>
              </a:rPr>
              <a:t>Rattanavipapong,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80" dirty="0">
                <a:solidFill>
                  <a:srgbClr val="7E7E7E"/>
                </a:solidFill>
                <a:latin typeface="Trebuchet MS"/>
                <a:cs typeface="Trebuchet MS"/>
              </a:rPr>
              <a:t>W.,</a:t>
            </a:r>
            <a:r>
              <a:rPr sz="1200" spc="-10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25" dirty="0">
                <a:solidFill>
                  <a:srgbClr val="7E7E7E"/>
                </a:solidFill>
                <a:latin typeface="Trebuchet MS"/>
                <a:cs typeface="Trebuchet MS"/>
              </a:rPr>
              <a:t>Mirelman,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10" dirty="0">
                <a:solidFill>
                  <a:srgbClr val="7E7E7E"/>
                </a:solidFill>
                <a:latin typeface="Trebuchet MS"/>
                <a:cs typeface="Trebuchet MS"/>
              </a:rPr>
              <a:t>A.J.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et</a:t>
            </a:r>
            <a:r>
              <a:rPr sz="1200" spc="-12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al.</a:t>
            </a:r>
            <a:r>
              <a:rPr sz="1200" spc="-10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An</a:t>
            </a:r>
            <a:r>
              <a:rPr sz="1200" spc="-9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overview</a:t>
            </a:r>
            <a:r>
              <a:rPr sz="1200" spc="-6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0" dirty="0">
                <a:solidFill>
                  <a:srgbClr val="7E7E7E"/>
                </a:solidFill>
                <a:latin typeface="Trebuchet MS"/>
                <a:cs typeface="Trebuchet MS"/>
              </a:rPr>
              <a:t>of</a:t>
            </a:r>
            <a:r>
              <a:rPr sz="1200" spc="-9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the</a:t>
            </a:r>
            <a:r>
              <a:rPr sz="1200" spc="-6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perspectives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used</a:t>
            </a:r>
            <a:r>
              <a:rPr sz="1200" spc="-2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25" dirty="0">
                <a:solidFill>
                  <a:srgbClr val="7E7E7E"/>
                </a:solidFill>
                <a:latin typeface="Trebuchet MS"/>
                <a:cs typeface="Trebuchet MS"/>
              </a:rPr>
              <a:t>in</a:t>
            </a:r>
            <a:r>
              <a:rPr sz="1200" spc="-9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30" dirty="0">
                <a:solidFill>
                  <a:srgbClr val="7E7E7E"/>
                </a:solidFill>
                <a:latin typeface="Trebuchet MS"/>
                <a:cs typeface="Trebuchet MS"/>
              </a:rPr>
              <a:t>health</a:t>
            </a:r>
            <a:r>
              <a:rPr sz="1200" spc="-9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economic</a:t>
            </a:r>
            <a:r>
              <a:rPr sz="1200" spc="-5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30" dirty="0">
                <a:solidFill>
                  <a:srgbClr val="7E7E7E"/>
                </a:solidFill>
                <a:latin typeface="Trebuchet MS"/>
                <a:cs typeface="Trebuchet MS"/>
              </a:rPr>
              <a:t>evaluations.</a:t>
            </a:r>
            <a:r>
              <a:rPr sz="1200" spc="1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Cost</a:t>
            </a:r>
            <a:r>
              <a:rPr sz="1200" spc="-12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50" dirty="0">
                <a:solidFill>
                  <a:srgbClr val="7E7E7E"/>
                </a:solidFill>
                <a:latin typeface="Trebuchet MS"/>
                <a:cs typeface="Trebuchet MS"/>
              </a:rPr>
              <a:t>Eff</a:t>
            </a:r>
            <a:r>
              <a:rPr sz="1200" spc="-9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Resour</a:t>
            </a:r>
            <a:r>
              <a:rPr sz="1200" spc="-8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Alloc</a:t>
            </a:r>
            <a:r>
              <a:rPr sz="1200" spc="-10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35" dirty="0">
                <a:solidFill>
                  <a:srgbClr val="7E7E7E"/>
                </a:solidFill>
                <a:latin typeface="Trebuchet MS"/>
                <a:cs typeface="Trebuchet MS"/>
              </a:rPr>
              <a:t>22,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41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(2024).</a:t>
            </a:r>
            <a:endParaRPr sz="12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118751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118751" defTabSz="609630">
                <a:spcBef>
                  <a:spcPts val="25"/>
                </a:spcBef>
              </a:pPr>
              <a:t>8</a:t>
            </a:fld>
            <a:endParaRPr spc="-50" dirty="0"/>
          </a:p>
        </p:txBody>
      </p:sp>
      <p:sp>
        <p:nvSpPr>
          <p:cNvPr id="9" name="object 9"/>
          <p:cNvSpPr txBox="1"/>
          <p:nvPr/>
        </p:nvSpPr>
        <p:spPr>
          <a:xfrm>
            <a:off x="6179440" y="6514262"/>
            <a:ext cx="2942590" cy="188513"/>
          </a:xfrm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12701" defTabSz="609630">
              <a:spcBef>
                <a:spcPts val="30"/>
              </a:spcBef>
            </a:pPr>
            <a:r>
              <a:rPr sz="1200" spc="-55" dirty="0">
                <a:solidFill>
                  <a:srgbClr val="7E7E7E"/>
                </a:solidFill>
                <a:latin typeface="Trebuchet MS"/>
                <a:cs typeface="Trebuchet MS"/>
              </a:rPr>
              <a:t>https://doi.org/10.1186/s12962-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024-</a:t>
            </a:r>
            <a:r>
              <a:rPr sz="1200" spc="-20" dirty="0">
                <a:solidFill>
                  <a:srgbClr val="7E7E7E"/>
                </a:solidFill>
                <a:latin typeface="Trebuchet MS"/>
                <a:cs typeface="Trebuchet MS"/>
              </a:rPr>
              <a:t>00552-</a:t>
            </a:r>
            <a:r>
              <a:rPr sz="1200" spc="-50" dirty="0">
                <a:solidFill>
                  <a:srgbClr val="7E7E7E"/>
                </a:solidFill>
                <a:latin typeface="Trebuchet MS"/>
                <a:cs typeface="Trebuchet MS"/>
              </a:rPr>
              <a:t>1</a:t>
            </a:r>
            <a:endParaRPr sz="12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57200" y="459527"/>
            <a:ext cx="8229600" cy="773224"/>
          </a:xfrm>
          <a:prstGeom prst="rect">
            <a:avLst/>
          </a:prstGeom>
        </p:spPr>
        <p:txBody>
          <a:bodyPr vert="horz" wrap="square" lIns="0" tIns="318769" rIns="0" bIns="0" rtlCol="0" anchor="ctr">
            <a:spAutoFit/>
          </a:bodyPr>
          <a:lstStyle/>
          <a:p>
            <a:pPr marL="12701">
              <a:spcBef>
                <a:spcPts val="130"/>
              </a:spcBef>
            </a:pPr>
            <a:r>
              <a:rPr spc="-160" dirty="0"/>
              <a:t>Perspectives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4898771" y="4105592"/>
            <a:ext cx="1102360" cy="43922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1" defTabSz="609630">
              <a:spcBef>
                <a:spcPts val="125"/>
              </a:spcBef>
            </a:pPr>
            <a:r>
              <a:rPr sz="2750" spc="-70" dirty="0">
                <a:solidFill>
                  <a:prstClr val="black"/>
                </a:solidFill>
                <a:latin typeface="Trebuchet MS"/>
                <a:cs typeface="Trebuchet MS"/>
              </a:rPr>
              <a:t>Patient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66491" y="4105592"/>
            <a:ext cx="868044" cy="43922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1" defTabSz="609630">
              <a:spcBef>
                <a:spcPts val="125"/>
              </a:spcBef>
            </a:pPr>
            <a:r>
              <a:rPr sz="2750" spc="-55" dirty="0">
                <a:solidFill>
                  <a:prstClr val="black"/>
                </a:solidFill>
                <a:latin typeface="Trebuchet MS"/>
                <a:cs typeface="Trebuchet MS"/>
              </a:rPr>
              <a:t>Payer</a:t>
            </a:r>
            <a:endParaRPr sz="275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221352"/>
            <a:ext cx="8229600" cy="1249573"/>
          </a:xfrm>
          <a:prstGeom prst="rect">
            <a:avLst/>
          </a:prstGeom>
        </p:spPr>
        <p:txBody>
          <a:bodyPr vert="horz" wrap="square" lIns="0" tIns="94615" rIns="0" bIns="0" rtlCol="0" anchor="ctr">
            <a:spAutoFit/>
          </a:bodyPr>
          <a:lstStyle/>
          <a:p>
            <a:pPr marL="12701" marR="5080">
              <a:lnSpc>
                <a:spcPts val="4730"/>
              </a:lnSpc>
              <a:spcBef>
                <a:spcPts val="745"/>
              </a:spcBef>
            </a:pPr>
            <a:r>
              <a:rPr spc="-220" dirty="0"/>
              <a:t>Overview</a:t>
            </a:r>
            <a:r>
              <a:rPr spc="-434" dirty="0"/>
              <a:t> </a:t>
            </a:r>
            <a:r>
              <a:rPr spc="-254" dirty="0"/>
              <a:t>of</a:t>
            </a:r>
            <a:r>
              <a:rPr spc="-450" dirty="0"/>
              <a:t> </a:t>
            </a:r>
            <a:r>
              <a:rPr spc="-180" dirty="0"/>
              <a:t>perspectives</a:t>
            </a:r>
            <a:r>
              <a:rPr spc="-434" dirty="0"/>
              <a:t> </a:t>
            </a:r>
            <a:r>
              <a:rPr spc="-200" dirty="0"/>
              <a:t>and</a:t>
            </a:r>
            <a:r>
              <a:rPr spc="-434" dirty="0"/>
              <a:t> </a:t>
            </a:r>
            <a:r>
              <a:rPr spc="-290" dirty="0"/>
              <a:t>the</a:t>
            </a:r>
            <a:r>
              <a:rPr spc="-409" dirty="0"/>
              <a:t> </a:t>
            </a:r>
            <a:r>
              <a:rPr spc="-275" dirty="0"/>
              <a:t>variation</a:t>
            </a:r>
            <a:r>
              <a:rPr spc="-459" dirty="0"/>
              <a:t> </a:t>
            </a:r>
            <a:r>
              <a:rPr spc="-25" dirty="0"/>
              <a:t>of </a:t>
            </a:r>
            <a:r>
              <a:rPr spc="-204" dirty="0"/>
              <a:t>included</a:t>
            </a:r>
            <a:r>
              <a:rPr spc="-445" dirty="0"/>
              <a:t> </a:t>
            </a:r>
            <a:r>
              <a:rPr spc="-30" dirty="0"/>
              <a:t>costs</a:t>
            </a:r>
            <a:r>
              <a:rPr spc="-405" dirty="0"/>
              <a:t> </a:t>
            </a:r>
            <a:r>
              <a:rPr spc="-270" dirty="0"/>
              <a:t>within</a:t>
            </a:r>
            <a:r>
              <a:rPr spc="-445" dirty="0"/>
              <a:t> </a:t>
            </a:r>
            <a:r>
              <a:rPr spc="-155" dirty="0"/>
              <a:t>economic</a:t>
            </a:r>
            <a:r>
              <a:rPr spc="-459" dirty="0"/>
              <a:t> </a:t>
            </a:r>
            <a:r>
              <a:rPr spc="-70" dirty="0"/>
              <a:t>evaluations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1866901"/>
            <a:ext cx="12191999" cy="406717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179440" y="6151676"/>
            <a:ext cx="5793105" cy="369973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1" marR="78744" defTabSz="609630">
              <a:lnSpc>
                <a:spcPts val="1430"/>
              </a:lnSpc>
              <a:spcBef>
                <a:spcPts val="85"/>
              </a:spcBef>
            </a:pPr>
            <a:r>
              <a:rPr sz="1200" spc="-50" dirty="0">
                <a:solidFill>
                  <a:srgbClr val="7E7E7E"/>
                </a:solidFill>
                <a:latin typeface="Trebuchet MS"/>
                <a:cs typeface="Trebuchet MS"/>
              </a:rPr>
              <a:t>Sittimart,</a:t>
            </a:r>
            <a:r>
              <a:rPr sz="1200" spc="-6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M.,</a:t>
            </a:r>
            <a:r>
              <a:rPr sz="1200" spc="-8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25" dirty="0">
                <a:solidFill>
                  <a:srgbClr val="7E7E7E"/>
                </a:solidFill>
                <a:latin typeface="Trebuchet MS"/>
                <a:cs typeface="Trebuchet MS"/>
              </a:rPr>
              <a:t>Rattanavipapong,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80" dirty="0">
                <a:solidFill>
                  <a:srgbClr val="7E7E7E"/>
                </a:solidFill>
                <a:latin typeface="Trebuchet MS"/>
                <a:cs typeface="Trebuchet MS"/>
              </a:rPr>
              <a:t>W.,</a:t>
            </a:r>
            <a:r>
              <a:rPr sz="1200" spc="-10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25" dirty="0">
                <a:solidFill>
                  <a:srgbClr val="7E7E7E"/>
                </a:solidFill>
                <a:latin typeface="Trebuchet MS"/>
                <a:cs typeface="Trebuchet MS"/>
              </a:rPr>
              <a:t>Mirelman,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10" dirty="0">
                <a:solidFill>
                  <a:srgbClr val="7E7E7E"/>
                </a:solidFill>
                <a:latin typeface="Trebuchet MS"/>
                <a:cs typeface="Trebuchet MS"/>
              </a:rPr>
              <a:t>A.J.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et</a:t>
            </a:r>
            <a:r>
              <a:rPr sz="1200" spc="-12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al.</a:t>
            </a:r>
            <a:r>
              <a:rPr sz="1200" spc="-10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An</a:t>
            </a:r>
            <a:r>
              <a:rPr sz="1200" spc="-9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overview</a:t>
            </a:r>
            <a:r>
              <a:rPr sz="1200" spc="-6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0" dirty="0">
                <a:solidFill>
                  <a:srgbClr val="7E7E7E"/>
                </a:solidFill>
                <a:latin typeface="Trebuchet MS"/>
                <a:cs typeface="Trebuchet MS"/>
              </a:rPr>
              <a:t>of</a:t>
            </a:r>
            <a:r>
              <a:rPr sz="1200" spc="-9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45" dirty="0">
                <a:solidFill>
                  <a:srgbClr val="7E7E7E"/>
                </a:solidFill>
                <a:latin typeface="Trebuchet MS"/>
                <a:cs typeface="Trebuchet MS"/>
              </a:rPr>
              <a:t>the</a:t>
            </a:r>
            <a:r>
              <a:rPr sz="1200" spc="-6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perspectives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used</a:t>
            </a:r>
            <a:r>
              <a:rPr sz="1200" spc="-2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25" dirty="0">
                <a:solidFill>
                  <a:srgbClr val="7E7E7E"/>
                </a:solidFill>
                <a:latin typeface="Trebuchet MS"/>
                <a:cs typeface="Trebuchet MS"/>
              </a:rPr>
              <a:t>in</a:t>
            </a:r>
            <a:r>
              <a:rPr sz="1200" spc="-9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30" dirty="0">
                <a:solidFill>
                  <a:srgbClr val="7E7E7E"/>
                </a:solidFill>
                <a:latin typeface="Trebuchet MS"/>
                <a:cs typeface="Trebuchet MS"/>
              </a:rPr>
              <a:t>health</a:t>
            </a:r>
            <a:r>
              <a:rPr sz="1200" spc="-9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economic</a:t>
            </a:r>
            <a:r>
              <a:rPr sz="1200" spc="-55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30" dirty="0">
                <a:solidFill>
                  <a:srgbClr val="7E7E7E"/>
                </a:solidFill>
                <a:latin typeface="Trebuchet MS"/>
                <a:cs typeface="Trebuchet MS"/>
              </a:rPr>
              <a:t>evaluations.</a:t>
            </a:r>
            <a:r>
              <a:rPr sz="1200" spc="1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Cost</a:t>
            </a:r>
            <a:r>
              <a:rPr sz="1200" spc="-12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50" dirty="0">
                <a:solidFill>
                  <a:srgbClr val="7E7E7E"/>
                </a:solidFill>
                <a:latin typeface="Trebuchet MS"/>
                <a:cs typeface="Trebuchet MS"/>
              </a:rPr>
              <a:t>Eff</a:t>
            </a:r>
            <a:r>
              <a:rPr sz="1200" spc="-9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7E7E7E"/>
                </a:solidFill>
                <a:latin typeface="Trebuchet MS"/>
                <a:cs typeface="Trebuchet MS"/>
              </a:rPr>
              <a:t>Resour</a:t>
            </a:r>
            <a:r>
              <a:rPr sz="1200" spc="-8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Alloc</a:t>
            </a:r>
            <a:r>
              <a:rPr sz="1200" spc="-10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35" dirty="0">
                <a:solidFill>
                  <a:srgbClr val="7E7E7E"/>
                </a:solidFill>
                <a:latin typeface="Trebuchet MS"/>
                <a:cs typeface="Trebuchet MS"/>
              </a:rPr>
              <a:t>22,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41</a:t>
            </a:r>
            <a:r>
              <a:rPr sz="1200" spc="-70" dirty="0">
                <a:solidFill>
                  <a:srgbClr val="7E7E7E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(2024).</a:t>
            </a:r>
            <a:endParaRPr sz="12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7822607" y="4295838"/>
            <a:ext cx="17356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800" b="0" i="0">
                <a:solidFill>
                  <a:srgbClr val="767676"/>
                </a:solidFill>
                <a:latin typeface="Trebuchet MS"/>
                <a:cs typeface="Trebuchet MS"/>
              </a:defRPr>
            </a:lvl1pPr>
          </a:lstStyle>
          <a:p>
            <a:pPr marL="118751" defTabSz="609630">
              <a:spcBef>
                <a:spcPts val="25"/>
              </a:spcBef>
            </a:pPr>
            <a:fld id="{81D60167-4931-47E6-BA6A-407CBD079E47}" type="slidenum">
              <a:rPr lang="en-US" spc="-33"/>
              <a:pPr marL="118751" defTabSz="609630">
                <a:spcBef>
                  <a:spcPts val="25"/>
                </a:spcBef>
              </a:pPr>
              <a:t>9</a:t>
            </a:fld>
            <a:endParaRPr spc="-50" dirty="0"/>
          </a:p>
        </p:txBody>
      </p:sp>
      <p:sp>
        <p:nvSpPr>
          <p:cNvPr id="6" name="object 6"/>
          <p:cNvSpPr txBox="1"/>
          <p:nvPr/>
        </p:nvSpPr>
        <p:spPr>
          <a:xfrm>
            <a:off x="6179440" y="6514262"/>
            <a:ext cx="2942590" cy="188513"/>
          </a:xfrm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12701" defTabSz="609630">
              <a:spcBef>
                <a:spcPts val="30"/>
              </a:spcBef>
            </a:pPr>
            <a:r>
              <a:rPr sz="1200" spc="-55" dirty="0">
                <a:solidFill>
                  <a:srgbClr val="7E7E7E"/>
                </a:solidFill>
                <a:latin typeface="Trebuchet MS"/>
                <a:cs typeface="Trebuchet MS"/>
              </a:rPr>
              <a:t>https://doi.org/10.1186/s12962-</a:t>
            </a:r>
            <a:r>
              <a:rPr sz="1200" spc="-10" dirty="0">
                <a:solidFill>
                  <a:srgbClr val="7E7E7E"/>
                </a:solidFill>
                <a:latin typeface="Trebuchet MS"/>
                <a:cs typeface="Trebuchet MS"/>
              </a:rPr>
              <a:t>024-</a:t>
            </a:r>
            <a:r>
              <a:rPr sz="1200" spc="-20" dirty="0">
                <a:solidFill>
                  <a:srgbClr val="7E7E7E"/>
                </a:solidFill>
                <a:latin typeface="Trebuchet MS"/>
                <a:cs typeface="Trebuchet MS"/>
              </a:rPr>
              <a:t>00552-</a:t>
            </a:r>
            <a:r>
              <a:rPr sz="1200" spc="-50" dirty="0">
                <a:solidFill>
                  <a:srgbClr val="7E7E7E"/>
                </a:solidFill>
                <a:latin typeface="Trebuchet MS"/>
                <a:cs typeface="Trebuchet MS"/>
              </a:rPr>
              <a:t>1</a:t>
            </a:r>
            <a:endParaRPr sz="120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1211</Words>
  <Application>Microsoft Office PowerPoint</Application>
  <PresentationFormat>Widescreen</PresentationFormat>
  <Paragraphs>205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Arial MT</vt:lpstr>
      <vt:lpstr>Calibri</vt:lpstr>
      <vt:lpstr>Montserrat Bold</vt:lpstr>
      <vt:lpstr>Montserrat Bold Italics</vt:lpstr>
      <vt:lpstr>Times New Roman</vt:lpstr>
      <vt:lpstr>Trebuchet MS</vt:lpstr>
      <vt:lpstr>1_Office Theme</vt:lpstr>
      <vt:lpstr>PowerPoint Presentation</vt:lpstr>
      <vt:lpstr>Session Outline</vt:lpstr>
      <vt:lpstr>PowerPoint Presentation</vt:lpstr>
      <vt:lpstr>Economic evaluations</vt:lpstr>
      <vt:lpstr>Economic evaluations</vt:lpstr>
      <vt:lpstr>Economic evaluations</vt:lpstr>
      <vt:lpstr>Types of costs</vt:lpstr>
      <vt:lpstr>Perspectives</vt:lpstr>
      <vt:lpstr>Overview of perspectives and the variation of included costs within economic evaluations</vt:lpstr>
      <vt:lpstr>Types of economic evaluations</vt:lpstr>
      <vt:lpstr>Types of economic evaluations</vt:lpstr>
      <vt:lpstr>Types of economic evaluations</vt:lpstr>
      <vt:lpstr>Types of economic evaluations</vt:lpstr>
      <vt:lpstr>Types of economic evaluations</vt:lpstr>
      <vt:lpstr>Methods for economic evaluations</vt:lpstr>
      <vt:lpstr>Decision models – Predict the future s reduce uncertainty</vt:lpstr>
      <vt:lpstr>Decision models in healthcare</vt:lpstr>
      <vt:lpstr>Two key considerations before we model</vt:lpstr>
      <vt:lpstr>Cost adjustment</vt:lpstr>
      <vt:lpstr>Time horizon</vt:lpstr>
      <vt:lpstr>Types of decision models in healthcare</vt:lpstr>
      <vt:lpstr>Choosing a decision model</vt:lpstr>
      <vt:lpstr>Steps for building a decision model</vt:lpstr>
      <vt:lpstr>HTA Utilisation</vt:lpstr>
      <vt:lpstr>Evidence synthesis</vt:lpstr>
      <vt:lpstr>Evidence synthesis Cost-effectiveness plane</vt:lpstr>
      <vt:lpstr>Evidence synthesis Cost-effectiveness plane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Further resources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Patricia Nyokabi</dc:creator>
  <cp:lastModifiedBy>Patricia Nyokabi</cp:lastModifiedBy>
  <cp:revision>1</cp:revision>
  <dcterms:created xsi:type="dcterms:W3CDTF">2025-08-27T08:31:22Z</dcterms:created>
  <dcterms:modified xsi:type="dcterms:W3CDTF">2025-08-27T08:34:09Z</dcterms:modified>
</cp:coreProperties>
</file>

<file path=docProps/thumbnail.jpeg>
</file>